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327" r:id="rId6"/>
    <p:sldId id="32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28" r:id="rId17"/>
    <p:sldId id="270" r:id="rId18"/>
    <p:sldId id="271" r:id="rId19"/>
    <p:sldId id="329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C516A-CB03-4B32-A9CF-DA896D09BA6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D49D4-C242-4E6A-AA17-0966EB0CD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78105"/>
            <a:ext cx="1103947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488" y="6807"/>
            <a:ext cx="1178702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236" y="2309571"/>
            <a:ext cx="952500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d/gCpQWV3yBTRGSw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rabochie-programmy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rabochie-programmy/" TargetMode="External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000120240222000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57400" y="838200"/>
            <a:ext cx="25908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255AA9"/>
                </a:solidFill>
                <a:latin typeface="Calibri"/>
                <a:cs typeface="Calibri"/>
              </a:rPr>
              <a:t>МИНИСТЕРСТВО</a:t>
            </a:r>
            <a:r>
              <a:rPr sz="1200" b="1" spc="-5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lang="ru-RU" sz="1200" b="1" spc="-50" dirty="0">
                <a:solidFill>
                  <a:srgbClr val="255AA9"/>
                </a:solidFill>
                <a:latin typeface="Calibri"/>
                <a:cs typeface="Calibri"/>
              </a:rPr>
              <a:t>ПРОСВЕЩЕНИЯ И ВОСПИТАНИЯ УЛЬЯНОВСКОЙ </a:t>
            </a:r>
            <a:r>
              <a:rPr sz="1200" b="1" spc="-10" dirty="0">
                <a:solidFill>
                  <a:srgbClr val="255AA9"/>
                </a:solidFill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4146" y="271743"/>
            <a:ext cx="1785844" cy="12313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387846" y="2562543"/>
            <a:ext cx="952500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4560"/>
              </a:lnSpc>
              <a:spcBef>
                <a:spcPts val="95"/>
              </a:spcBef>
            </a:pPr>
            <a:r>
              <a:rPr dirty="0"/>
              <a:t>Единое</a:t>
            </a:r>
            <a:r>
              <a:rPr spc="-180" dirty="0"/>
              <a:t> </a:t>
            </a:r>
            <a:r>
              <a:rPr spc="-20" dirty="0"/>
              <a:t>образовательное</a:t>
            </a:r>
            <a:r>
              <a:rPr spc="-170" dirty="0"/>
              <a:t> </a:t>
            </a:r>
            <a:r>
              <a:rPr dirty="0"/>
              <a:t>пространство</a:t>
            </a:r>
            <a:r>
              <a:rPr spc="-160" dirty="0"/>
              <a:t> </a:t>
            </a:r>
            <a:r>
              <a:rPr spc="-25" dirty="0"/>
              <a:t>РФ.</a:t>
            </a:r>
          </a:p>
          <a:p>
            <a:pPr marL="12700" marR="1930400" algn="ctr">
              <a:lnSpc>
                <a:spcPts val="4320"/>
              </a:lnSpc>
              <a:spcBef>
                <a:spcPts val="305"/>
              </a:spcBef>
            </a:pPr>
            <a:r>
              <a:rPr spc="-20" dirty="0"/>
              <a:t>Подготовка</a:t>
            </a:r>
            <a:r>
              <a:rPr spc="-80" dirty="0"/>
              <a:t> </a:t>
            </a:r>
            <a:r>
              <a:rPr dirty="0"/>
              <a:t>к</a:t>
            </a:r>
            <a:r>
              <a:rPr spc="-105" dirty="0"/>
              <a:t> </a:t>
            </a:r>
            <a:r>
              <a:rPr spc="-20" dirty="0"/>
              <a:t>комплектованию</a:t>
            </a:r>
            <a:r>
              <a:rPr spc="-85" dirty="0"/>
              <a:t> </a:t>
            </a:r>
            <a:r>
              <a:rPr spc="-25" dirty="0"/>
              <a:t>ОУ </a:t>
            </a:r>
            <a:r>
              <a:rPr dirty="0"/>
              <a:t>на</a:t>
            </a:r>
            <a:r>
              <a:rPr spc="-60" dirty="0"/>
              <a:t> </a:t>
            </a:r>
            <a:r>
              <a:rPr spc="-10" dirty="0"/>
              <a:t>2024-</a:t>
            </a:r>
            <a:r>
              <a:rPr dirty="0"/>
              <a:t>2025</a:t>
            </a:r>
            <a:r>
              <a:rPr spc="-80" dirty="0"/>
              <a:t> </a:t>
            </a:r>
            <a:r>
              <a:rPr dirty="0"/>
              <a:t>учебный</a:t>
            </a:r>
            <a:r>
              <a:rPr spc="-60" dirty="0"/>
              <a:t> </a:t>
            </a:r>
            <a:r>
              <a:rPr spc="-25" dirty="0"/>
              <a:t>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C728A-2B8A-421A-9842-B62C343F6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1" y="499343"/>
            <a:ext cx="1188149" cy="1124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720C46-F39F-40C1-9F10-EA76A0AFEA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5" r="57447"/>
          <a:stretch/>
        </p:blipFill>
        <p:spPr>
          <a:xfrm>
            <a:off x="6466721" y="714942"/>
            <a:ext cx="1469654" cy="788102"/>
          </a:xfrm>
          <a:prstGeom prst="rect">
            <a:avLst/>
          </a:prstGeom>
        </p:spPr>
      </p:pic>
      <p:pic>
        <p:nvPicPr>
          <p:cNvPr id="3074" name="Picture 2" descr="http://qrcoder.ru/code/?%7Bhttps%3A%2F%2Fdisk.yandex.ru%2Fclient%2Fdisk%2F%F1%EE%E2%E5%F9%E0%ED%E8%E5%252017.05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1960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5600" y="59436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sng" smtClean="0">
                <a:effectLst/>
                <a:latin typeface="Arial" panose="020B0604020202020204" pitchFamily="34" charset="0"/>
                <a:hlinkClick r:id="rId6"/>
              </a:rPr>
              <a:t>https://disk.yandex.ru/d/gCpQWV3yBTRGSw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413" y="791921"/>
            <a:ext cx="3044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Изучение</a:t>
            </a:r>
            <a:r>
              <a:rPr sz="28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черчения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4647" y="2188533"/>
            <a:ext cx="2968648" cy="16488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4647" y="4105705"/>
            <a:ext cx="2963434" cy="20649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56578" y="1092199"/>
            <a:ext cx="5320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1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ИЗ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САМЫХ</a:t>
            </a:r>
            <a:r>
              <a:rPr sz="1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ВАЖНЫХ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ЗАДАЧ</a:t>
            </a:r>
            <a:r>
              <a:rPr sz="1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НАШЕЙ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СТРАНЫ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СЕГОДНЯ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ОБЕСПЕЧЕНИЕ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ЕЁ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ТЕХНОЛОГИЧЕСКОГО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СУВЕРЕНИТЕТА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241" y="1795399"/>
            <a:ext cx="229806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Обеспечение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изучение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основ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черчения</a:t>
            </a:r>
            <a:r>
              <a:rPr sz="1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обучающимися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уровне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ООО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138" y="2742692"/>
            <a:ext cx="340169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рамках</a:t>
            </a:r>
            <a:r>
              <a:rPr sz="1400" spc="-10" dirty="0">
                <a:latin typeface="Calibri"/>
                <a:cs typeface="Calibri"/>
              </a:rPr>
              <a:t> обязательного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изучения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учебного предмета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«Труд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(технология)»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уровне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основного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общего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образования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предусмотрено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освоение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обучающимися </a:t>
            </a:r>
            <a:r>
              <a:rPr sz="1400" spc="-20" dirty="0">
                <a:latin typeface="Calibri"/>
                <a:cs typeface="Calibri"/>
              </a:rPr>
              <a:t>модуля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«Компьютерная графика.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Черчение» </a:t>
            </a:r>
            <a:r>
              <a:rPr sz="1400" dirty="0">
                <a:latin typeface="Calibri"/>
                <a:cs typeface="Calibri"/>
              </a:rPr>
              <a:t>(расширено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содержание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модуля)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285" y="1795399"/>
            <a:ext cx="207518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Учебный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курс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«Черчение» (10-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11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кл.,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инженерный (технологический)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9196" y="2725038"/>
            <a:ext cx="443166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федеральном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уровне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осуществляется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разработка </a:t>
            </a:r>
            <a:r>
              <a:rPr sz="1400" dirty="0">
                <a:latin typeface="Calibri"/>
                <a:cs typeface="Calibri"/>
              </a:rPr>
              <a:t>программы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учебного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курса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«Черчение»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для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обучающихся 10-</a:t>
            </a:r>
            <a:r>
              <a:rPr sz="1400" dirty="0">
                <a:latin typeface="Calibri"/>
                <a:cs typeface="Calibri"/>
              </a:rPr>
              <a:t>11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кл.,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осваивающих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технологический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(инженерный) профиль.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Срок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разработки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программы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квартал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2024</a:t>
            </a:r>
            <a:r>
              <a:rPr sz="1400" spc="-25" dirty="0">
                <a:latin typeface="Calibri"/>
                <a:cs typeface="Calibri"/>
              </a:rPr>
              <a:t> г.</a:t>
            </a:r>
            <a:endParaRPr sz="140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С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сентября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2024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данный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учебный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курс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должен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быть </a:t>
            </a:r>
            <a:r>
              <a:rPr sz="1400" dirty="0">
                <a:latin typeface="Calibri"/>
                <a:cs typeface="Calibri"/>
              </a:rPr>
              <a:t>включен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вариативную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часть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УП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технологического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(инженерного)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профиля.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008" y="5033771"/>
            <a:ext cx="7894320" cy="954405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 marR="160020">
              <a:lnSpc>
                <a:spcPct val="100000"/>
              </a:lnSpc>
              <a:spcBef>
                <a:spcPts val="280"/>
              </a:spcBef>
            </a:pPr>
            <a:r>
              <a:rPr sz="1400" i="1" dirty="0">
                <a:latin typeface="Calibri"/>
                <a:cs typeface="Calibri"/>
              </a:rPr>
              <a:t>Обучающиеся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учатся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применять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чертёжные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инструменты,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читать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и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выполнять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чертежи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на </a:t>
            </a:r>
            <a:r>
              <a:rPr sz="1400" i="1" dirty="0">
                <a:latin typeface="Calibri"/>
                <a:cs typeface="Calibri"/>
              </a:rPr>
              <a:t>бумажном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носителе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соблюдением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основных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правил,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…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знакомятся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видами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конструкторской документации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и </a:t>
            </a:r>
            <a:r>
              <a:rPr sz="1400" i="1" spc="-10" dirty="0">
                <a:latin typeface="Calibri"/>
                <a:cs typeface="Calibri"/>
              </a:rPr>
              <a:t>графических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моделей,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овладевают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навыками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чтения,</a:t>
            </a:r>
            <a:r>
              <a:rPr sz="1400" i="1" spc="-10" dirty="0">
                <a:latin typeface="Calibri"/>
                <a:cs typeface="Calibri"/>
              </a:rPr>
              <a:t> выполнения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и </a:t>
            </a:r>
            <a:r>
              <a:rPr sz="1400" i="1" spc="-10" dirty="0">
                <a:latin typeface="Calibri"/>
                <a:cs typeface="Calibri"/>
              </a:rPr>
              <a:t>оформления сборочных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чертежей,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ручными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автоматизированными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способами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подготовки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чертежей..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7688" y="198120"/>
            <a:ext cx="5544820" cy="7391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639445">
              <a:lnSpc>
                <a:spcPct val="100000"/>
              </a:lnSpc>
              <a:spcBef>
                <a:spcPts val="270"/>
              </a:spcBef>
            </a:pP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ПЕРЕЧЕНЬ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ПОРУЧЕНИЙ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Президента</a:t>
            </a:r>
            <a:r>
              <a:rPr sz="14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14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r>
              <a:rPr sz="1400" b="1" i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итогам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заседания</a:t>
            </a:r>
            <a:r>
              <a:rPr sz="1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Президиума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Государственного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Совета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14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r>
              <a:rPr sz="14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апреля</a:t>
            </a:r>
            <a:r>
              <a:rPr sz="14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2023 г.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Пр-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1118ГС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июня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" y="4297679"/>
            <a:ext cx="454659" cy="546100"/>
          </a:xfrm>
          <a:custGeom>
            <a:avLst/>
            <a:gdLst/>
            <a:ahLst/>
            <a:cxnLst/>
            <a:rect l="l" t="t" r="r" b="b"/>
            <a:pathLst>
              <a:path w="454659" h="546100">
                <a:moveTo>
                  <a:pt x="340614" y="0"/>
                </a:moveTo>
                <a:lnTo>
                  <a:pt x="340614" y="318516"/>
                </a:lnTo>
                <a:lnTo>
                  <a:pt x="454152" y="318516"/>
                </a:lnTo>
                <a:lnTo>
                  <a:pt x="227075" y="545592"/>
                </a:lnTo>
                <a:lnTo>
                  <a:pt x="0" y="318516"/>
                </a:lnTo>
                <a:lnTo>
                  <a:pt x="113537" y="318516"/>
                </a:lnTo>
                <a:lnTo>
                  <a:pt x="113537" y="0"/>
                </a:lnTo>
                <a:lnTo>
                  <a:pt x="340614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424" y="1808988"/>
            <a:ext cx="0" cy="2297430"/>
          </a:xfrm>
          <a:custGeom>
            <a:avLst/>
            <a:gdLst/>
            <a:ahLst/>
            <a:cxnLst/>
            <a:rect l="l" t="t" r="r" b="b"/>
            <a:pathLst>
              <a:path h="2297429">
                <a:moveTo>
                  <a:pt x="0" y="0"/>
                </a:moveTo>
                <a:lnTo>
                  <a:pt x="0" y="2297176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3776" y="1865376"/>
            <a:ext cx="0" cy="2297430"/>
          </a:xfrm>
          <a:custGeom>
            <a:avLst/>
            <a:gdLst/>
            <a:ahLst/>
            <a:cxnLst/>
            <a:rect l="l" t="t" r="r" b="b"/>
            <a:pathLst>
              <a:path h="2297429">
                <a:moveTo>
                  <a:pt x="0" y="0"/>
                </a:moveTo>
                <a:lnTo>
                  <a:pt x="0" y="2297176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59" y="1897379"/>
            <a:ext cx="402335" cy="4023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5923" y="1888235"/>
            <a:ext cx="402336" cy="40233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91413" y="109169"/>
            <a:ext cx="2767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latin typeface="Calibri"/>
                <a:cs typeface="Calibri"/>
              </a:rPr>
              <a:t>Труд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(технология)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663" y="198577"/>
            <a:ext cx="11064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Дорожная</a:t>
            </a:r>
            <a:r>
              <a:rPr sz="2400" spc="-9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карта</a:t>
            </a:r>
            <a:r>
              <a:rPr sz="2400" spc="-6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по</a:t>
            </a:r>
            <a:r>
              <a:rPr sz="24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введению</a:t>
            </a:r>
            <a:r>
              <a:rPr sz="2400" spc="-4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с</a:t>
            </a:r>
            <a:r>
              <a:rPr sz="2400" spc="-7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01.09.2024</a:t>
            </a:r>
            <a:r>
              <a:rPr sz="2400" spc="-6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учебного</a:t>
            </a:r>
            <a:r>
              <a:rPr sz="24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предмета</a:t>
            </a:r>
            <a:r>
              <a:rPr sz="2400" spc="-6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F2B9C"/>
                </a:solidFill>
                <a:latin typeface="Calibri"/>
                <a:cs typeface="Calibri"/>
              </a:rPr>
              <a:t>«Труд</a:t>
            </a:r>
            <a:r>
              <a:rPr sz="2400" spc="-6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(технология)»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005" t="15585" r="31688" b="5817"/>
          <a:stretch/>
        </p:blipFill>
        <p:spPr>
          <a:xfrm rot="5400000">
            <a:off x="2871434" y="-1627761"/>
            <a:ext cx="6079333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2168" y="286511"/>
            <a:ext cx="3689445" cy="24612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947" y="251536"/>
            <a:ext cx="7378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F2B9C"/>
                </a:solidFill>
                <a:latin typeface="Calibri"/>
                <a:cs typeface="Calibri"/>
              </a:rPr>
              <a:t>Основы</a:t>
            </a:r>
            <a:r>
              <a:rPr sz="28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F2B9C"/>
                </a:solidFill>
                <a:latin typeface="Calibri"/>
                <a:cs typeface="Calibri"/>
              </a:rPr>
              <a:t>безопасности</a:t>
            </a:r>
            <a:r>
              <a:rPr sz="2800" spc="-2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F2B9C"/>
                </a:solidFill>
                <a:latin typeface="Calibri"/>
                <a:cs typeface="Calibri"/>
              </a:rPr>
              <a:t>и</a:t>
            </a:r>
            <a:r>
              <a:rPr sz="2800" spc="-6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F2B9C"/>
                </a:solidFill>
                <a:latin typeface="Calibri"/>
                <a:cs typeface="Calibri"/>
              </a:rPr>
              <a:t>защиты</a:t>
            </a:r>
            <a:r>
              <a:rPr sz="2800" spc="-4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F2B9C"/>
                </a:solidFill>
                <a:latin typeface="Calibri"/>
                <a:cs typeface="Calibri"/>
              </a:rPr>
              <a:t>Родины</a:t>
            </a:r>
            <a:r>
              <a:rPr sz="2800" spc="-8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F2B9C"/>
                </a:solidFill>
                <a:latin typeface="Calibri"/>
                <a:cs typeface="Calibri"/>
              </a:rPr>
              <a:t>(ОБЗР)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1313" y="3385184"/>
            <a:ext cx="67570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b="1" dirty="0">
                <a:solidFill>
                  <a:srgbClr val="0431FF"/>
                </a:solidFill>
                <a:latin typeface="Calibri"/>
                <a:cs typeface="Calibri"/>
              </a:rPr>
              <a:t>ОБЗР</a:t>
            </a:r>
            <a:r>
              <a:rPr sz="2400" b="1" spc="-40" dirty="0">
                <a:solidFill>
                  <a:srgbClr val="0431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431FF"/>
                </a:solidFill>
                <a:latin typeface="Calibri"/>
                <a:cs typeface="Calibri"/>
              </a:rPr>
              <a:t>=</a:t>
            </a:r>
            <a:r>
              <a:rPr sz="2400" b="1" spc="-45" dirty="0">
                <a:solidFill>
                  <a:srgbClr val="0431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431FF"/>
                </a:solidFill>
                <a:latin typeface="Calibri"/>
                <a:cs typeface="Calibri"/>
              </a:rPr>
              <a:t>ОБЖ</a:t>
            </a:r>
            <a:r>
              <a:rPr sz="2400" b="1" spc="-45" dirty="0">
                <a:solidFill>
                  <a:srgbClr val="0431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431FF"/>
                </a:solidFill>
                <a:latin typeface="Calibri"/>
                <a:cs typeface="Calibri"/>
              </a:rPr>
              <a:t>+</a:t>
            </a:r>
            <a:r>
              <a:rPr sz="2400" b="1" spc="-45" dirty="0">
                <a:solidFill>
                  <a:srgbClr val="0431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431FF"/>
                </a:solidFill>
                <a:latin typeface="Calibri"/>
                <a:cs typeface="Calibri"/>
              </a:rPr>
              <a:t>НВП</a:t>
            </a:r>
            <a:r>
              <a:rPr sz="2400" b="1" spc="-45" dirty="0">
                <a:solidFill>
                  <a:srgbClr val="0431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431FF"/>
                </a:solidFill>
                <a:latin typeface="Calibri"/>
                <a:cs typeface="Calibri"/>
              </a:rPr>
              <a:t>+</a:t>
            </a:r>
            <a:r>
              <a:rPr sz="2400" b="1" spc="-50" dirty="0">
                <a:solidFill>
                  <a:srgbClr val="0431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431FF"/>
                </a:solidFill>
                <a:latin typeface="Calibri"/>
                <a:cs typeface="Calibri"/>
              </a:rPr>
              <a:t>патриотическое</a:t>
            </a:r>
            <a:r>
              <a:rPr sz="2400" b="1" spc="-55" dirty="0">
                <a:solidFill>
                  <a:srgbClr val="0431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431FF"/>
                </a:solidFill>
                <a:latin typeface="Calibri"/>
                <a:cs typeface="Calibri"/>
              </a:rPr>
              <a:t>воспитание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1313" y="3727055"/>
            <a:ext cx="5871845" cy="160591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Реализация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принципа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единства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образовательного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пространства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6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Выделение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ОБЗР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отдельную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предметную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область</a:t>
            </a:r>
            <a:endParaRPr sz="1600">
              <a:latin typeface="Calibri"/>
              <a:cs typeface="Calibri"/>
            </a:endParaRPr>
          </a:p>
          <a:p>
            <a:pPr marL="299085" marR="388620" indent="-287020">
              <a:lnSpc>
                <a:spcPct val="100000"/>
              </a:lnSpc>
              <a:spcBef>
                <a:spcPts val="112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spc="-20" dirty="0">
                <a:latin typeface="Calibri"/>
                <a:cs typeface="Calibri"/>
              </a:rPr>
              <a:t>Содержание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ФГОС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обновлено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учетом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приоритетов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научно технологического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развития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Российской Федерации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части противодействия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различным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типам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угроз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1313" y="5470042"/>
            <a:ext cx="6370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spc="-20" dirty="0">
                <a:latin typeface="Calibri"/>
                <a:cs typeface="Calibri"/>
              </a:rPr>
              <a:t>Содержание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ФРП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дополнено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модулем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«Основы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военной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подготовки»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1313" y="2834462"/>
            <a:ext cx="2441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Основные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изменения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3096" y="986789"/>
            <a:ext cx="1750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Учебные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сборы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9601" y="1587754"/>
            <a:ext cx="2517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классе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(17 ч.,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дня)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10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классе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(35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ч.,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20" dirty="0">
                <a:latin typeface="Calibri"/>
                <a:cs typeface="Calibri"/>
              </a:rPr>
              <a:t> дней)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984" y="934211"/>
            <a:ext cx="582167" cy="58216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70203" y="1051560"/>
            <a:ext cx="1621790" cy="934719"/>
            <a:chOff x="870203" y="1051560"/>
            <a:chExt cx="1621790" cy="934719"/>
          </a:xfrm>
        </p:grpSpPr>
        <p:sp>
          <p:nvSpPr>
            <p:cNvPr id="12" name="object 12"/>
            <p:cNvSpPr/>
            <p:nvPr/>
          </p:nvSpPr>
          <p:spPr>
            <a:xfrm>
              <a:off x="876299" y="1057656"/>
              <a:ext cx="1609725" cy="922019"/>
            </a:xfrm>
            <a:custGeom>
              <a:avLst/>
              <a:gdLst/>
              <a:ahLst/>
              <a:cxnLst/>
              <a:rect l="l" t="t" r="r" b="b"/>
              <a:pathLst>
                <a:path w="1609725" h="922019">
                  <a:moveTo>
                    <a:pt x="1455674" y="0"/>
                  </a:moveTo>
                  <a:lnTo>
                    <a:pt x="153669" y="0"/>
                  </a:lnTo>
                  <a:lnTo>
                    <a:pt x="105096" y="7837"/>
                  </a:lnTo>
                  <a:lnTo>
                    <a:pt x="62912" y="29659"/>
                  </a:lnTo>
                  <a:lnTo>
                    <a:pt x="29648" y="62929"/>
                  </a:lnTo>
                  <a:lnTo>
                    <a:pt x="7833" y="105111"/>
                  </a:lnTo>
                  <a:lnTo>
                    <a:pt x="0" y="153670"/>
                  </a:lnTo>
                  <a:lnTo>
                    <a:pt x="0" y="768350"/>
                  </a:lnTo>
                  <a:lnTo>
                    <a:pt x="7833" y="816908"/>
                  </a:lnTo>
                  <a:lnTo>
                    <a:pt x="29648" y="859090"/>
                  </a:lnTo>
                  <a:lnTo>
                    <a:pt x="62912" y="892360"/>
                  </a:lnTo>
                  <a:lnTo>
                    <a:pt x="105096" y="914182"/>
                  </a:lnTo>
                  <a:lnTo>
                    <a:pt x="153669" y="922020"/>
                  </a:lnTo>
                  <a:lnTo>
                    <a:pt x="1455674" y="922020"/>
                  </a:lnTo>
                  <a:lnTo>
                    <a:pt x="1504232" y="914182"/>
                  </a:lnTo>
                  <a:lnTo>
                    <a:pt x="1546414" y="892360"/>
                  </a:lnTo>
                  <a:lnTo>
                    <a:pt x="1579684" y="859090"/>
                  </a:lnTo>
                  <a:lnTo>
                    <a:pt x="1601506" y="816908"/>
                  </a:lnTo>
                  <a:lnTo>
                    <a:pt x="1609344" y="768350"/>
                  </a:lnTo>
                  <a:lnTo>
                    <a:pt x="1609344" y="153670"/>
                  </a:lnTo>
                  <a:lnTo>
                    <a:pt x="1601506" y="105111"/>
                  </a:lnTo>
                  <a:lnTo>
                    <a:pt x="1579684" y="62929"/>
                  </a:lnTo>
                  <a:lnTo>
                    <a:pt x="1546414" y="29659"/>
                  </a:lnTo>
                  <a:lnTo>
                    <a:pt x="1504232" y="7837"/>
                  </a:lnTo>
                  <a:lnTo>
                    <a:pt x="14556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6299" y="1057656"/>
              <a:ext cx="1609725" cy="922019"/>
            </a:xfrm>
            <a:custGeom>
              <a:avLst/>
              <a:gdLst/>
              <a:ahLst/>
              <a:cxnLst/>
              <a:rect l="l" t="t" r="r" b="b"/>
              <a:pathLst>
                <a:path w="1609725" h="922019">
                  <a:moveTo>
                    <a:pt x="0" y="153670"/>
                  </a:moveTo>
                  <a:lnTo>
                    <a:pt x="7833" y="105111"/>
                  </a:lnTo>
                  <a:lnTo>
                    <a:pt x="29648" y="62929"/>
                  </a:lnTo>
                  <a:lnTo>
                    <a:pt x="62912" y="29659"/>
                  </a:lnTo>
                  <a:lnTo>
                    <a:pt x="105096" y="7837"/>
                  </a:lnTo>
                  <a:lnTo>
                    <a:pt x="153669" y="0"/>
                  </a:lnTo>
                  <a:lnTo>
                    <a:pt x="1455674" y="0"/>
                  </a:lnTo>
                  <a:lnTo>
                    <a:pt x="1504232" y="7837"/>
                  </a:lnTo>
                  <a:lnTo>
                    <a:pt x="1546414" y="29659"/>
                  </a:lnTo>
                  <a:lnTo>
                    <a:pt x="1579684" y="62929"/>
                  </a:lnTo>
                  <a:lnTo>
                    <a:pt x="1601506" y="105111"/>
                  </a:lnTo>
                  <a:lnTo>
                    <a:pt x="1609344" y="153670"/>
                  </a:lnTo>
                  <a:lnTo>
                    <a:pt x="1609344" y="768350"/>
                  </a:lnTo>
                  <a:lnTo>
                    <a:pt x="1601506" y="816908"/>
                  </a:lnTo>
                  <a:lnTo>
                    <a:pt x="1579684" y="859090"/>
                  </a:lnTo>
                  <a:lnTo>
                    <a:pt x="1546414" y="892360"/>
                  </a:lnTo>
                  <a:lnTo>
                    <a:pt x="1504232" y="914182"/>
                  </a:lnTo>
                  <a:lnTo>
                    <a:pt x="1455674" y="922020"/>
                  </a:lnTo>
                  <a:lnTo>
                    <a:pt x="153669" y="922020"/>
                  </a:lnTo>
                  <a:lnTo>
                    <a:pt x="105096" y="914182"/>
                  </a:lnTo>
                  <a:lnTo>
                    <a:pt x="62912" y="892360"/>
                  </a:lnTo>
                  <a:lnTo>
                    <a:pt x="29648" y="859090"/>
                  </a:lnTo>
                  <a:lnTo>
                    <a:pt x="7833" y="816908"/>
                  </a:lnTo>
                  <a:lnTo>
                    <a:pt x="0" y="768350"/>
                  </a:lnTo>
                  <a:lnTo>
                    <a:pt x="0" y="15367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86713" y="1250061"/>
            <a:ext cx="11861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Закон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об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образовании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76144" y="3311652"/>
            <a:ext cx="1539240" cy="969644"/>
            <a:chOff x="2676144" y="3311652"/>
            <a:chExt cx="1539240" cy="969644"/>
          </a:xfrm>
        </p:grpSpPr>
        <p:sp>
          <p:nvSpPr>
            <p:cNvPr id="16" name="object 16"/>
            <p:cNvSpPr/>
            <p:nvPr/>
          </p:nvSpPr>
          <p:spPr>
            <a:xfrm>
              <a:off x="2682240" y="3317748"/>
              <a:ext cx="1527175" cy="957580"/>
            </a:xfrm>
            <a:custGeom>
              <a:avLst/>
              <a:gdLst/>
              <a:ahLst/>
              <a:cxnLst/>
              <a:rect l="l" t="t" r="r" b="b"/>
              <a:pathLst>
                <a:path w="1527175" h="957579">
                  <a:moveTo>
                    <a:pt x="1367536" y="0"/>
                  </a:moveTo>
                  <a:lnTo>
                    <a:pt x="159512" y="0"/>
                  </a:lnTo>
                  <a:lnTo>
                    <a:pt x="109077" y="8128"/>
                  </a:lnTo>
                  <a:lnTo>
                    <a:pt x="65288" y="30764"/>
                  </a:lnTo>
                  <a:lnTo>
                    <a:pt x="30764" y="65288"/>
                  </a:lnTo>
                  <a:lnTo>
                    <a:pt x="8127" y="109077"/>
                  </a:lnTo>
                  <a:lnTo>
                    <a:pt x="0" y="159512"/>
                  </a:lnTo>
                  <a:lnTo>
                    <a:pt x="0" y="797559"/>
                  </a:lnTo>
                  <a:lnTo>
                    <a:pt x="8127" y="847994"/>
                  </a:lnTo>
                  <a:lnTo>
                    <a:pt x="30764" y="891783"/>
                  </a:lnTo>
                  <a:lnTo>
                    <a:pt x="65288" y="926307"/>
                  </a:lnTo>
                  <a:lnTo>
                    <a:pt x="109077" y="948943"/>
                  </a:lnTo>
                  <a:lnTo>
                    <a:pt x="159512" y="957071"/>
                  </a:lnTo>
                  <a:lnTo>
                    <a:pt x="1367536" y="957071"/>
                  </a:lnTo>
                  <a:lnTo>
                    <a:pt x="1417970" y="948944"/>
                  </a:lnTo>
                  <a:lnTo>
                    <a:pt x="1461759" y="926307"/>
                  </a:lnTo>
                  <a:lnTo>
                    <a:pt x="1496283" y="891783"/>
                  </a:lnTo>
                  <a:lnTo>
                    <a:pt x="1518920" y="847994"/>
                  </a:lnTo>
                  <a:lnTo>
                    <a:pt x="1527048" y="797559"/>
                  </a:lnTo>
                  <a:lnTo>
                    <a:pt x="1527048" y="159512"/>
                  </a:lnTo>
                  <a:lnTo>
                    <a:pt x="1518919" y="109077"/>
                  </a:lnTo>
                  <a:lnTo>
                    <a:pt x="1496283" y="65288"/>
                  </a:lnTo>
                  <a:lnTo>
                    <a:pt x="1461759" y="30764"/>
                  </a:lnTo>
                  <a:lnTo>
                    <a:pt x="1417970" y="8127"/>
                  </a:lnTo>
                  <a:lnTo>
                    <a:pt x="13675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82240" y="3317748"/>
              <a:ext cx="1527175" cy="957580"/>
            </a:xfrm>
            <a:custGeom>
              <a:avLst/>
              <a:gdLst/>
              <a:ahLst/>
              <a:cxnLst/>
              <a:rect l="l" t="t" r="r" b="b"/>
              <a:pathLst>
                <a:path w="1527175" h="957579">
                  <a:moveTo>
                    <a:pt x="0" y="159512"/>
                  </a:moveTo>
                  <a:lnTo>
                    <a:pt x="8127" y="109077"/>
                  </a:lnTo>
                  <a:lnTo>
                    <a:pt x="30764" y="65288"/>
                  </a:lnTo>
                  <a:lnTo>
                    <a:pt x="65288" y="30764"/>
                  </a:lnTo>
                  <a:lnTo>
                    <a:pt x="109077" y="8128"/>
                  </a:lnTo>
                  <a:lnTo>
                    <a:pt x="159512" y="0"/>
                  </a:lnTo>
                  <a:lnTo>
                    <a:pt x="1367536" y="0"/>
                  </a:lnTo>
                  <a:lnTo>
                    <a:pt x="1417970" y="8127"/>
                  </a:lnTo>
                  <a:lnTo>
                    <a:pt x="1461759" y="30764"/>
                  </a:lnTo>
                  <a:lnTo>
                    <a:pt x="1496283" y="65288"/>
                  </a:lnTo>
                  <a:lnTo>
                    <a:pt x="1518919" y="109077"/>
                  </a:lnTo>
                  <a:lnTo>
                    <a:pt x="1527048" y="159512"/>
                  </a:lnTo>
                  <a:lnTo>
                    <a:pt x="1527048" y="797559"/>
                  </a:lnTo>
                  <a:lnTo>
                    <a:pt x="1518920" y="847994"/>
                  </a:lnTo>
                  <a:lnTo>
                    <a:pt x="1496283" y="891783"/>
                  </a:lnTo>
                  <a:lnTo>
                    <a:pt x="1461759" y="926307"/>
                  </a:lnTo>
                  <a:lnTo>
                    <a:pt x="1417970" y="948944"/>
                  </a:lnTo>
                  <a:lnTo>
                    <a:pt x="1367536" y="957071"/>
                  </a:lnTo>
                  <a:lnTo>
                    <a:pt x="159512" y="957071"/>
                  </a:lnTo>
                  <a:lnTo>
                    <a:pt x="109077" y="948943"/>
                  </a:lnTo>
                  <a:lnTo>
                    <a:pt x="65288" y="926307"/>
                  </a:lnTo>
                  <a:lnTo>
                    <a:pt x="30764" y="891783"/>
                  </a:lnTo>
                  <a:lnTo>
                    <a:pt x="8127" y="847994"/>
                  </a:lnTo>
                  <a:lnTo>
                    <a:pt x="0" y="797559"/>
                  </a:lnTo>
                  <a:lnTo>
                    <a:pt x="0" y="15951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68192" y="3406521"/>
            <a:ext cx="7562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ФРП,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единый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учебник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74876" y="2154935"/>
            <a:ext cx="1621790" cy="995680"/>
            <a:chOff x="1674876" y="2154935"/>
            <a:chExt cx="1621790" cy="995680"/>
          </a:xfrm>
        </p:grpSpPr>
        <p:sp>
          <p:nvSpPr>
            <p:cNvPr id="20" name="object 20"/>
            <p:cNvSpPr/>
            <p:nvPr/>
          </p:nvSpPr>
          <p:spPr>
            <a:xfrm>
              <a:off x="1680972" y="2161031"/>
              <a:ext cx="1609725" cy="982980"/>
            </a:xfrm>
            <a:custGeom>
              <a:avLst/>
              <a:gdLst/>
              <a:ahLst/>
              <a:cxnLst/>
              <a:rect l="l" t="t" r="r" b="b"/>
              <a:pathLst>
                <a:path w="1609725" h="982980">
                  <a:moveTo>
                    <a:pt x="1445514" y="0"/>
                  </a:moveTo>
                  <a:lnTo>
                    <a:pt x="163829" y="0"/>
                  </a:lnTo>
                  <a:lnTo>
                    <a:pt x="120297" y="5856"/>
                  </a:lnTo>
                  <a:lnTo>
                    <a:pt x="81167" y="22380"/>
                  </a:lnTo>
                  <a:lnTo>
                    <a:pt x="48006" y="48005"/>
                  </a:lnTo>
                  <a:lnTo>
                    <a:pt x="22380" y="81167"/>
                  </a:lnTo>
                  <a:lnTo>
                    <a:pt x="5856" y="120297"/>
                  </a:lnTo>
                  <a:lnTo>
                    <a:pt x="0" y="163829"/>
                  </a:lnTo>
                  <a:lnTo>
                    <a:pt x="0" y="819150"/>
                  </a:lnTo>
                  <a:lnTo>
                    <a:pt x="5856" y="862682"/>
                  </a:lnTo>
                  <a:lnTo>
                    <a:pt x="22380" y="901812"/>
                  </a:lnTo>
                  <a:lnTo>
                    <a:pt x="48005" y="934973"/>
                  </a:lnTo>
                  <a:lnTo>
                    <a:pt x="81167" y="960599"/>
                  </a:lnTo>
                  <a:lnTo>
                    <a:pt x="120297" y="977123"/>
                  </a:lnTo>
                  <a:lnTo>
                    <a:pt x="163829" y="982979"/>
                  </a:lnTo>
                  <a:lnTo>
                    <a:pt x="1445514" y="982979"/>
                  </a:lnTo>
                  <a:lnTo>
                    <a:pt x="1489046" y="977123"/>
                  </a:lnTo>
                  <a:lnTo>
                    <a:pt x="1528176" y="960599"/>
                  </a:lnTo>
                  <a:lnTo>
                    <a:pt x="1561338" y="934973"/>
                  </a:lnTo>
                  <a:lnTo>
                    <a:pt x="1586963" y="901812"/>
                  </a:lnTo>
                  <a:lnTo>
                    <a:pt x="1603487" y="862682"/>
                  </a:lnTo>
                  <a:lnTo>
                    <a:pt x="1609343" y="819150"/>
                  </a:lnTo>
                  <a:lnTo>
                    <a:pt x="1609343" y="163829"/>
                  </a:lnTo>
                  <a:lnTo>
                    <a:pt x="1603487" y="120297"/>
                  </a:lnTo>
                  <a:lnTo>
                    <a:pt x="1586963" y="81167"/>
                  </a:lnTo>
                  <a:lnTo>
                    <a:pt x="1561338" y="48005"/>
                  </a:lnTo>
                  <a:lnTo>
                    <a:pt x="1528176" y="22380"/>
                  </a:lnTo>
                  <a:lnTo>
                    <a:pt x="1489046" y="5856"/>
                  </a:lnTo>
                  <a:lnTo>
                    <a:pt x="144551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0972" y="2161031"/>
              <a:ext cx="1609725" cy="982980"/>
            </a:xfrm>
            <a:custGeom>
              <a:avLst/>
              <a:gdLst/>
              <a:ahLst/>
              <a:cxnLst/>
              <a:rect l="l" t="t" r="r" b="b"/>
              <a:pathLst>
                <a:path w="1609725" h="982980">
                  <a:moveTo>
                    <a:pt x="0" y="163829"/>
                  </a:moveTo>
                  <a:lnTo>
                    <a:pt x="5856" y="120297"/>
                  </a:lnTo>
                  <a:lnTo>
                    <a:pt x="22380" y="81167"/>
                  </a:lnTo>
                  <a:lnTo>
                    <a:pt x="48006" y="48005"/>
                  </a:lnTo>
                  <a:lnTo>
                    <a:pt x="81167" y="22380"/>
                  </a:lnTo>
                  <a:lnTo>
                    <a:pt x="120297" y="5856"/>
                  </a:lnTo>
                  <a:lnTo>
                    <a:pt x="163829" y="0"/>
                  </a:lnTo>
                  <a:lnTo>
                    <a:pt x="1445514" y="0"/>
                  </a:lnTo>
                  <a:lnTo>
                    <a:pt x="1489046" y="5856"/>
                  </a:lnTo>
                  <a:lnTo>
                    <a:pt x="1528176" y="22380"/>
                  </a:lnTo>
                  <a:lnTo>
                    <a:pt x="1561338" y="48005"/>
                  </a:lnTo>
                  <a:lnTo>
                    <a:pt x="1586963" y="81167"/>
                  </a:lnTo>
                  <a:lnTo>
                    <a:pt x="1603487" y="120297"/>
                  </a:lnTo>
                  <a:lnTo>
                    <a:pt x="1609343" y="163829"/>
                  </a:lnTo>
                  <a:lnTo>
                    <a:pt x="1609343" y="819150"/>
                  </a:lnTo>
                  <a:lnTo>
                    <a:pt x="1603487" y="862682"/>
                  </a:lnTo>
                  <a:lnTo>
                    <a:pt x="1586963" y="901812"/>
                  </a:lnTo>
                  <a:lnTo>
                    <a:pt x="1561338" y="934973"/>
                  </a:lnTo>
                  <a:lnTo>
                    <a:pt x="1528176" y="960599"/>
                  </a:lnTo>
                  <a:lnTo>
                    <a:pt x="1489046" y="977123"/>
                  </a:lnTo>
                  <a:lnTo>
                    <a:pt x="1445514" y="982979"/>
                  </a:lnTo>
                  <a:lnTo>
                    <a:pt x="163829" y="982979"/>
                  </a:lnTo>
                  <a:lnTo>
                    <a:pt x="120297" y="977123"/>
                  </a:lnTo>
                  <a:lnTo>
                    <a:pt x="81167" y="960599"/>
                  </a:lnTo>
                  <a:lnTo>
                    <a:pt x="48005" y="934973"/>
                  </a:lnTo>
                  <a:lnTo>
                    <a:pt x="22380" y="901812"/>
                  </a:lnTo>
                  <a:lnTo>
                    <a:pt x="5856" y="862682"/>
                  </a:lnTo>
                  <a:lnTo>
                    <a:pt x="0" y="819150"/>
                  </a:lnTo>
                  <a:lnTo>
                    <a:pt x="0" y="163829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55673" y="2384551"/>
            <a:ext cx="1058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ООО*</a:t>
            </a:r>
            <a:endParaRPr sz="16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СОО*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52144" y="2065020"/>
            <a:ext cx="462280" cy="576580"/>
          </a:xfrm>
          <a:custGeom>
            <a:avLst/>
            <a:gdLst/>
            <a:ahLst/>
            <a:cxnLst/>
            <a:rect l="l" t="t" r="r" b="b"/>
            <a:pathLst>
              <a:path w="462280" h="576580">
                <a:moveTo>
                  <a:pt x="115443" y="0"/>
                </a:moveTo>
                <a:lnTo>
                  <a:pt x="0" y="0"/>
                </a:lnTo>
                <a:lnTo>
                  <a:pt x="0" y="518413"/>
                </a:lnTo>
                <a:lnTo>
                  <a:pt x="346328" y="518413"/>
                </a:lnTo>
                <a:lnTo>
                  <a:pt x="346328" y="576071"/>
                </a:lnTo>
                <a:lnTo>
                  <a:pt x="461772" y="460628"/>
                </a:lnTo>
                <a:lnTo>
                  <a:pt x="346328" y="345185"/>
                </a:lnTo>
                <a:lnTo>
                  <a:pt x="346328" y="402970"/>
                </a:lnTo>
                <a:lnTo>
                  <a:pt x="115443" y="402970"/>
                </a:lnTo>
                <a:lnTo>
                  <a:pt x="115443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2932" y="3224783"/>
            <a:ext cx="460375" cy="574675"/>
          </a:xfrm>
          <a:custGeom>
            <a:avLst/>
            <a:gdLst/>
            <a:ahLst/>
            <a:cxnLst/>
            <a:rect l="l" t="t" r="r" b="b"/>
            <a:pathLst>
              <a:path w="460375" h="574675">
                <a:moveTo>
                  <a:pt x="115062" y="0"/>
                </a:moveTo>
                <a:lnTo>
                  <a:pt x="0" y="0"/>
                </a:lnTo>
                <a:lnTo>
                  <a:pt x="0" y="517016"/>
                </a:lnTo>
                <a:lnTo>
                  <a:pt x="345186" y="517016"/>
                </a:lnTo>
                <a:lnTo>
                  <a:pt x="345186" y="574547"/>
                </a:lnTo>
                <a:lnTo>
                  <a:pt x="460248" y="459485"/>
                </a:lnTo>
                <a:lnTo>
                  <a:pt x="345186" y="344424"/>
                </a:lnTo>
                <a:lnTo>
                  <a:pt x="345186" y="401954"/>
                </a:lnTo>
                <a:lnTo>
                  <a:pt x="115062" y="401954"/>
                </a:lnTo>
                <a:lnTo>
                  <a:pt x="115062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80541" y="4695189"/>
            <a:ext cx="2568575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Минпросвещения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России </a:t>
            </a:r>
            <a:r>
              <a:rPr sz="1800" b="1" dirty="0">
                <a:latin typeface="Calibri"/>
                <a:cs typeface="Calibri"/>
              </a:rPr>
              <a:t>МЧС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Calibri"/>
                <a:cs typeface="Calibri"/>
              </a:rPr>
              <a:t>Минобороны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511" y="4951476"/>
            <a:ext cx="691895" cy="6918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466456" y="6117742"/>
            <a:ext cx="4443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Приказ</a:t>
            </a:r>
            <a:r>
              <a:rPr sz="1200" spc="-10" dirty="0">
                <a:latin typeface="Calibri"/>
                <a:cs typeface="Calibri"/>
              </a:rPr>
              <a:t> Минпросвещения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России от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декабря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20" dirty="0">
                <a:latin typeface="Calibri"/>
                <a:cs typeface="Calibri"/>
              </a:rPr>
              <a:t> 1028 </a:t>
            </a:r>
            <a:r>
              <a:rPr sz="1200" dirty="0">
                <a:latin typeface="Calibri"/>
                <a:cs typeface="Calibri"/>
              </a:rPr>
              <a:t>зарегистрирован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Минюсте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России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февраля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г.,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номер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77121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947" y="6176264"/>
            <a:ext cx="59150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ФЗ</a:t>
            </a:r>
            <a:r>
              <a:rPr sz="14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от</a:t>
            </a:r>
            <a:r>
              <a:rPr sz="14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1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августа</a:t>
            </a: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2023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 г.</a:t>
            </a:r>
            <a:r>
              <a:rPr sz="1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№</a:t>
            </a:r>
            <a:r>
              <a:rPr sz="1400" spc="-25" dirty="0">
                <a:solidFill>
                  <a:srgbClr val="006FC0"/>
                </a:solidFill>
                <a:latin typeface="Calibri"/>
                <a:cs typeface="Calibri"/>
              </a:rPr>
              <a:t> 479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ФЗ</a:t>
            </a:r>
            <a:r>
              <a:rPr sz="1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«О</a:t>
            </a:r>
            <a:r>
              <a:rPr sz="14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внесении</a:t>
            </a:r>
            <a:r>
              <a:rPr sz="1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изменений</a:t>
            </a: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ФЗ</a:t>
            </a:r>
            <a:r>
              <a:rPr sz="1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«Об</a:t>
            </a:r>
            <a:r>
              <a:rPr sz="1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образовании</a:t>
            </a:r>
            <a:r>
              <a:rPr sz="1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Российской Федерации»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031" y="188467"/>
            <a:ext cx="6193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ОСНОВЫ</a:t>
            </a:r>
            <a:r>
              <a:rPr sz="2400" spc="-6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БЕЗОПАСНОСТИ</a:t>
            </a:r>
            <a:r>
              <a:rPr sz="2400" spc="-4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И</a:t>
            </a:r>
            <a:r>
              <a:rPr sz="24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ЗАЩИТЫ</a:t>
            </a:r>
            <a:r>
              <a:rPr sz="2400" spc="-7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РОДИНЫ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9380" y="806577"/>
            <a:ext cx="42602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ФРП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ОСНОВЫ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БЕЗОПАСНОСТИ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ЗАЩИТЫ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РОДИНЫ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(для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8–9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классов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организаций)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3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час в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неделю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9548" y="772413"/>
            <a:ext cx="44659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ФРП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ОСНОВЫ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БЕЗОПАСНОСТИ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6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ЗАЩИТЫ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РОДИНЫ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(базовый</a:t>
            </a:r>
            <a:r>
              <a:rPr sz="16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уровень)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(для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10–11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классов</a:t>
            </a:r>
            <a:r>
              <a:rPr sz="1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организаций)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1600" spc="3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час в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неделю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705" y="2090115"/>
            <a:ext cx="5220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1.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«Безопасное и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устойчивое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развитие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личности,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705" y="2334513"/>
            <a:ext cx="2073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общества,</a:t>
            </a:r>
            <a:r>
              <a:rPr sz="1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государства»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705" y="2822193"/>
            <a:ext cx="56527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«Военная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подготовка.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Основы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военных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знаний»</a:t>
            </a:r>
            <a:endParaRPr sz="1600" dirty="0">
              <a:latin typeface="Calibri"/>
              <a:cs typeface="Calibri"/>
            </a:endParaRPr>
          </a:p>
          <a:p>
            <a:pPr marR="193040" algn="r">
              <a:lnSpc>
                <a:spcPct val="100000"/>
              </a:lnSpc>
              <a:spcBef>
                <a:spcPts val="45"/>
              </a:spcBef>
            </a:pPr>
            <a:r>
              <a:rPr sz="1200" i="1" dirty="0">
                <a:solidFill>
                  <a:srgbClr val="006FC0"/>
                </a:solidFill>
                <a:latin typeface="Calibri"/>
                <a:cs typeface="Calibri"/>
              </a:rPr>
              <a:t>Новый</a:t>
            </a:r>
            <a:r>
              <a:rPr sz="1200" i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Calibri"/>
                <a:cs typeface="Calibri"/>
              </a:rPr>
              <a:t>модуль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«Культура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безопасности</a:t>
            </a:r>
            <a:r>
              <a:rPr sz="1600" spc="-10" dirty="0">
                <a:latin typeface="Calibri"/>
                <a:cs typeface="Calibri"/>
              </a:rPr>
              <a:t> жизнедеятельности </a:t>
            </a:r>
            <a:r>
              <a:rPr sz="1600" spc="-50" dirty="0">
                <a:latin typeface="Calibri"/>
                <a:cs typeface="Calibri"/>
              </a:rPr>
              <a:t>в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современном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обществе»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быту»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транспорте»</a:t>
            </a:r>
            <a:endParaRPr sz="1600" dirty="0">
              <a:latin typeface="Calibri"/>
              <a:cs typeface="Calibri"/>
            </a:endParaRPr>
          </a:p>
          <a:p>
            <a:pPr marL="12700" marR="991235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общественных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местах» </a:t>
            </a: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7.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природной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среде» </a:t>
            </a: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«Здоровье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как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его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сохранить.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Основы </a:t>
            </a:r>
            <a:r>
              <a:rPr sz="1600" dirty="0">
                <a:latin typeface="Calibri"/>
                <a:cs typeface="Calibri"/>
              </a:rPr>
              <a:t>медицинских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знаний»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9.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социуме»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10.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«Безопасность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информационном </a:t>
            </a:r>
            <a:r>
              <a:rPr sz="1600" spc="-10" dirty="0">
                <a:latin typeface="Calibri"/>
                <a:cs typeface="Calibri"/>
              </a:rPr>
              <a:t>пространстве»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11.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«Основы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противодействия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экстремизму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терроризму»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346" y="2135250"/>
            <a:ext cx="5220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1.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«Безопасное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устойчивое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развитие</a:t>
            </a:r>
            <a:r>
              <a:rPr sz="1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личности,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4346" y="2378786"/>
            <a:ext cx="2073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общества,</a:t>
            </a:r>
            <a:r>
              <a:rPr sz="1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государства»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4346" y="2867024"/>
            <a:ext cx="38817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«Основы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военной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подготовки»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4346" y="3354704"/>
            <a:ext cx="565277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«Культура </a:t>
            </a:r>
            <a:r>
              <a:rPr sz="1600" dirty="0">
                <a:latin typeface="Calibri"/>
                <a:cs typeface="Calibri"/>
              </a:rPr>
              <a:t>безопасности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жизнедеятельности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современном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обществе»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быту»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транспорте»</a:t>
            </a:r>
            <a:endParaRPr sz="1600">
              <a:latin typeface="Calibri"/>
              <a:cs typeface="Calibri"/>
            </a:endParaRPr>
          </a:p>
          <a:p>
            <a:pPr marL="12700" marR="991235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общественных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местах» </a:t>
            </a: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7.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природной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среде» </a:t>
            </a: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«Здоровье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как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его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сохранить.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Основы </a:t>
            </a:r>
            <a:r>
              <a:rPr sz="1600" dirty="0">
                <a:latin typeface="Calibri"/>
                <a:cs typeface="Calibri"/>
              </a:rPr>
              <a:t>медицинских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знаний»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9.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«Безопасность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социуме»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10.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«Безопасность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информационном </a:t>
            </a:r>
            <a:r>
              <a:rPr sz="1600" spc="-10" dirty="0">
                <a:latin typeface="Calibri"/>
                <a:cs typeface="Calibri"/>
              </a:rPr>
              <a:t>пространстве»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Модуль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№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11.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«Основы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противодействия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экстремизму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терроризму»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3744" y="1144524"/>
            <a:ext cx="553211" cy="5532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1097280"/>
            <a:ext cx="553212" cy="55168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188964" y="2077211"/>
            <a:ext cx="5687695" cy="619125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12" y="63007"/>
                </a:lnTo>
                <a:lnTo>
                  <a:pt x="30225" y="30225"/>
                </a:lnTo>
                <a:lnTo>
                  <a:pt x="63007" y="8112"/>
                </a:lnTo>
                <a:lnTo>
                  <a:pt x="103124" y="0"/>
                </a:lnTo>
                <a:lnTo>
                  <a:pt x="5584444" y="0"/>
                </a:lnTo>
                <a:lnTo>
                  <a:pt x="5624560" y="8112"/>
                </a:lnTo>
                <a:lnTo>
                  <a:pt x="5657342" y="30225"/>
                </a:lnTo>
                <a:lnTo>
                  <a:pt x="5679455" y="63007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55" y="555736"/>
                </a:lnTo>
                <a:lnTo>
                  <a:pt x="5657342" y="588518"/>
                </a:lnTo>
                <a:lnTo>
                  <a:pt x="5624560" y="610631"/>
                </a:lnTo>
                <a:lnTo>
                  <a:pt x="5584444" y="618743"/>
                </a:lnTo>
                <a:lnTo>
                  <a:pt x="103124" y="618743"/>
                </a:lnTo>
                <a:lnTo>
                  <a:pt x="63007" y="610631"/>
                </a:lnTo>
                <a:lnTo>
                  <a:pt x="30225" y="588517"/>
                </a:lnTo>
                <a:lnTo>
                  <a:pt x="8112" y="555736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819638" y="2492121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6FC0"/>
                </a:solidFill>
                <a:latin typeface="Calibri"/>
                <a:cs typeface="Calibri"/>
              </a:rPr>
              <a:t>Новый</a:t>
            </a:r>
            <a:r>
              <a:rPr sz="1200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Calibri"/>
                <a:cs typeface="Calibri"/>
              </a:rPr>
              <a:t>модуль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88964" y="2852927"/>
            <a:ext cx="5687695" cy="401320"/>
          </a:xfrm>
          <a:custGeom>
            <a:avLst/>
            <a:gdLst/>
            <a:ahLst/>
            <a:cxnLst/>
            <a:rect l="l" t="t" r="r" b="b"/>
            <a:pathLst>
              <a:path w="5687695" h="401320">
                <a:moveTo>
                  <a:pt x="0" y="66801"/>
                </a:moveTo>
                <a:lnTo>
                  <a:pt x="5240" y="40772"/>
                </a:lnTo>
                <a:lnTo>
                  <a:pt x="19542" y="19542"/>
                </a:lnTo>
                <a:lnTo>
                  <a:pt x="40772" y="5240"/>
                </a:lnTo>
                <a:lnTo>
                  <a:pt x="66801" y="0"/>
                </a:lnTo>
                <a:lnTo>
                  <a:pt x="5620766" y="0"/>
                </a:lnTo>
                <a:lnTo>
                  <a:pt x="5646741" y="5240"/>
                </a:lnTo>
                <a:lnTo>
                  <a:pt x="5667978" y="19542"/>
                </a:lnTo>
                <a:lnTo>
                  <a:pt x="5682309" y="40772"/>
                </a:lnTo>
                <a:lnTo>
                  <a:pt x="5687568" y="66801"/>
                </a:lnTo>
                <a:lnTo>
                  <a:pt x="5687568" y="334010"/>
                </a:lnTo>
                <a:lnTo>
                  <a:pt x="5682309" y="359985"/>
                </a:lnTo>
                <a:lnTo>
                  <a:pt x="5667978" y="381222"/>
                </a:lnTo>
                <a:lnTo>
                  <a:pt x="5646741" y="395553"/>
                </a:lnTo>
                <a:lnTo>
                  <a:pt x="5620766" y="400812"/>
                </a:lnTo>
                <a:lnTo>
                  <a:pt x="66801" y="400812"/>
                </a:lnTo>
                <a:lnTo>
                  <a:pt x="40772" y="395553"/>
                </a:lnTo>
                <a:lnTo>
                  <a:pt x="19542" y="381222"/>
                </a:lnTo>
                <a:lnTo>
                  <a:pt x="5240" y="359985"/>
                </a:lnTo>
                <a:lnTo>
                  <a:pt x="0" y="334010"/>
                </a:lnTo>
                <a:lnTo>
                  <a:pt x="0" y="668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75417" y="3061842"/>
            <a:ext cx="1183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6FC0"/>
                </a:solidFill>
                <a:latin typeface="Calibri"/>
                <a:cs typeface="Calibri"/>
              </a:rPr>
              <a:t>Модуль</a:t>
            </a:r>
            <a:r>
              <a:rPr sz="1200" i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Calibri"/>
                <a:cs typeface="Calibri"/>
              </a:rPr>
              <a:t>обновлён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2439" y="2480564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6FC0"/>
                </a:solidFill>
                <a:latin typeface="Calibri"/>
                <a:cs typeface="Calibri"/>
              </a:rPr>
              <a:t>Новый</a:t>
            </a:r>
            <a:r>
              <a:rPr sz="1200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Calibri"/>
                <a:cs typeface="Calibri"/>
              </a:rPr>
              <a:t>модуль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8120" y="2069592"/>
            <a:ext cx="5687695" cy="619125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04" y="63007"/>
                </a:lnTo>
                <a:lnTo>
                  <a:pt x="30206" y="30225"/>
                </a:lnTo>
                <a:lnTo>
                  <a:pt x="62986" y="8112"/>
                </a:lnTo>
                <a:lnTo>
                  <a:pt x="103123" y="0"/>
                </a:lnTo>
                <a:lnTo>
                  <a:pt x="5584444" y="0"/>
                </a:lnTo>
                <a:lnTo>
                  <a:pt x="5624560" y="8112"/>
                </a:lnTo>
                <a:lnTo>
                  <a:pt x="5657342" y="30226"/>
                </a:lnTo>
                <a:lnTo>
                  <a:pt x="5679455" y="63007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55" y="555736"/>
                </a:lnTo>
                <a:lnTo>
                  <a:pt x="5657342" y="588518"/>
                </a:lnTo>
                <a:lnTo>
                  <a:pt x="5624560" y="610631"/>
                </a:lnTo>
                <a:lnTo>
                  <a:pt x="5584444" y="618744"/>
                </a:lnTo>
                <a:lnTo>
                  <a:pt x="103123" y="618744"/>
                </a:lnTo>
                <a:lnTo>
                  <a:pt x="62986" y="610631"/>
                </a:lnTo>
                <a:lnTo>
                  <a:pt x="30206" y="588518"/>
                </a:lnTo>
                <a:lnTo>
                  <a:pt x="8104" y="555736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20" y="2857500"/>
            <a:ext cx="5687695" cy="399415"/>
          </a:xfrm>
          <a:custGeom>
            <a:avLst/>
            <a:gdLst/>
            <a:ahLst/>
            <a:cxnLst/>
            <a:rect l="l" t="t" r="r" b="b"/>
            <a:pathLst>
              <a:path w="5687695" h="399414">
                <a:moveTo>
                  <a:pt x="0" y="66548"/>
                </a:moveTo>
                <a:lnTo>
                  <a:pt x="5229" y="40665"/>
                </a:lnTo>
                <a:lnTo>
                  <a:pt x="19491" y="19510"/>
                </a:lnTo>
                <a:lnTo>
                  <a:pt x="40644" y="5236"/>
                </a:lnTo>
                <a:lnTo>
                  <a:pt x="66548" y="0"/>
                </a:lnTo>
                <a:lnTo>
                  <a:pt x="5621020" y="0"/>
                </a:lnTo>
                <a:lnTo>
                  <a:pt x="5646902" y="5236"/>
                </a:lnTo>
                <a:lnTo>
                  <a:pt x="5668057" y="19510"/>
                </a:lnTo>
                <a:lnTo>
                  <a:pt x="5682331" y="40665"/>
                </a:lnTo>
                <a:lnTo>
                  <a:pt x="5687568" y="66548"/>
                </a:lnTo>
                <a:lnTo>
                  <a:pt x="5687568" y="332739"/>
                </a:lnTo>
                <a:lnTo>
                  <a:pt x="5682331" y="358622"/>
                </a:lnTo>
                <a:lnTo>
                  <a:pt x="5668057" y="379777"/>
                </a:lnTo>
                <a:lnTo>
                  <a:pt x="5646902" y="394051"/>
                </a:lnTo>
                <a:lnTo>
                  <a:pt x="5621020" y="399288"/>
                </a:lnTo>
                <a:lnTo>
                  <a:pt x="66548" y="399288"/>
                </a:lnTo>
                <a:lnTo>
                  <a:pt x="40644" y="394051"/>
                </a:lnTo>
                <a:lnTo>
                  <a:pt x="19491" y="379777"/>
                </a:lnTo>
                <a:lnTo>
                  <a:pt x="5229" y="358622"/>
                </a:lnTo>
                <a:lnTo>
                  <a:pt x="0" y="332739"/>
                </a:lnTo>
                <a:lnTo>
                  <a:pt x="0" y="6654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098" y="12902"/>
            <a:ext cx="8314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Дорожная</a:t>
            </a:r>
            <a:r>
              <a:rPr sz="2400" spc="-8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карта</a:t>
            </a:r>
            <a:r>
              <a:rPr sz="2400" spc="-6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по</a:t>
            </a:r>
            <a:r>
              <a:rPr sz="24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введению</a:t>
            </a:r>
            <a:r>
              <a:rPr sz="2400" spc="-5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с</a:t>
            </a:r>
            <a:r>
              <a:rPr sz="2400" spc="-7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01.09.2024</a:t>
            </a:r>
            <a:r>
              <a:rPr sz="24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учебного</a:t>
            </a:r>
            <a:r>
              <a:rPr sz="2400" spc="-7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предмета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«Основы</a:t>
            </a:r>
            <a:r>
              <a:rPr sz="24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безопасности</a:t>
            </a:r>
            <a:r>
              <a:rPr sz="2400" spc="-6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и</a:t>
            </a:r>
            <a:r>
              <a:rPr sz="2400" spc="-5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защиты</a:t>
            </a:r>
            <a:r>
              <a:rPr sz="2400" spc="-4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Родины»</a:t>
            </a:r>
            <a:r>
              <a:rPr sz="2400" spc="-4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(ОБЗР)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7AAAD-6ADF-467A-801A-3DC41C190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4445" r="13750" b="6667"/>
          <a:stretch/>
        </p:blipFill>
        <p:spPr>
          <a:xfrm>
            <a:off x="685800" y="805575"/>
            <a:ext cx="105918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27860"/>
            <a:ext cx="12192000" cy="1641475"/>
          </a:xfrm>
          <a:prstGeom prst="rect">
            <a:avLst/>
          </a:prstGeom>
          <a:solidFill>
            <a:srgbClr val="0F2B9C"/>
          </a:solidFill>
          <a:ln w="12192">
            <a:solidFill>
              <a:srgbClr val="2E528F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2676525" marR="414655" indent="-2256155">
              <a:lnSpc>
                <a:spcPct val="100000"/>
              </a:lnSpc>
              <a:spcBef>
                <a:spcPts val="900"/>
              </a:spcBef>
            </a:pPr>
            <a:r>
              <a:rPr sz="4400" spc="-30" dirty="0">
                <a:solidFill>
                  <a:srgbClr val="FFFFFF"/>
                </a:solidFill>
                <a:latin typeface="Calibri"/>
                <a:cs typeface="Calibri"/>
              </a:rPr>
              <a:t>ГРАМОТНО</a:t>
            </a:r>
            <a:r>
              <a:rPr sz="44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ПОДХОДИМ</a:t>
            </a:r>
            <a:r>
              <a:rPr sz="4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4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КОМПЛЕКТОВАНИЮ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 2024-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4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9050" y="3751579"/>
            <a:ext cx="4230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С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УЧЕТОМ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АНАЛИЗА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ЧАСТО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ВСТРЕЧАЮЩИХСЯ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ОШИБОК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728" rIns="0" bIns="0" rtlCol="0">
            <a:spAutoFit/>
          </a:bodyPr>
          <a:lstStyle/>
          <a:p>
            <a:pPr marL="11684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Нормативная</a:t>
            </a:r>
            <a:r>
              <a:rPr sz="280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основа</a:t>
            </a:r>
            <a:r>
              <a:rPr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комплектования</a:t>
            </a:r>
            <a:r>
              <a:rPr sz="2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2024-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2025</a:t>
            </a:r>
            <a:r>
              <a:rPr sz="2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учебном</a:t>
            </a:r>
            <a:r>
              <a:rPr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году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96" y="68528"/>
            <a:ext cx="904025" cy="10072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6483" y="534847"/>
            <a:ext cx="9462770" cy="582295"/>
            <a:chOff x="1286255" y="637044"/>
            <a:chExt cx="9462770" cy="5822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261" y="679528"/>
              <a:ext cx="9398512" cy="4437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5" y="637044"/>
              <a:ext cx="9329928" cy="5821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62951" y="585397"/>
            <a:ext cx="932434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29.12.2012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273-ФЗ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«Об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образовании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Федерации»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4795652"/>
            <a:ext cx="11582400" cy="4709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/>
            <a:r>
              <a:rPr lang="ru-RU" sz="1300" dirty="0">
                <a:latin typeface="Calibri"/>
                <a:cs typeface="Calibri"/>
              </a:rPr>
              <a:t>-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endParaRPr sz="12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8711" y="4346447"/>
            <a:ext cx="6545580" cy="28469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00"/>
              </a:spcBef>
            </a:pP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42032" y="1161313"/>
            <a:ext cx="6977380" cy="528955"/>
            <a:chOff x="2542032" y="1161313"/>
            <a:chExt cx="6977380" cy="5289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2512" y="1178026"/>
              <a:ext cx="6946392" cy="4404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032" y="1161313"/>
              <a:ext cx="5730240" cy="5288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648711" y="1102876"/>
            <a:ext cx="684466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Федеральные государственные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стандарты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801" y="2042760"/>
            <a:ext cx="10972800" cy="35105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388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latin typeface="Calibri"/>
                <a:cs typeface="Calibri"/>
              </a:rPr>
              <a:t>Приказ</a:t>
            </a:r>
            <a:r>
              <a:rPr sz="1250" spc="-10" dirty="0">
                <a:latin typeface="Calibri"/>
                <a:cs typeface="Calibri"/>
              </a:rPr>
              <a:t> Минпросвещения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России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от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31.05.2021</a:t>
            </a:r>
            <a:r>
              <a:rPr sz="1250" b="1" spc="2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№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286 </a:t>
            </a:r>
            <a:r>
              <a:rPr sz="1250" dirty="0">
                <a:latin typeface="Calibri"/>
                <a:cs typeface="Calibri"/>
              </a:rPr>
              <a:t>«Об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утверждении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федерального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государственного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образовательного</a:t>
            </a:r>
            <a:r>
              <a:rPr sz="1250" dirty="0">
                <a:latin typeface="Calibri"/>
                <a:cs typeface="Calibri"/>
              </a:rPr>
              <a:t> стандарта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начального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общего образования»</a:t>
            </a:r>
            <a:endParaRPr sz="1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350" dirty="0">
                <a:latin typeface="Calibri"/>
                <a:cs typeface="Calibri"/>
              </a:rPr>
              <a:t>Приказ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Минпросвещения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России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от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31.05.2021</a:t>
            </a:r>
            <a:r>
              <a:rPr sz="1350" b="1" spc="3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№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287</a:t>
            </a:r>
            <a:r>
              <a:rPr sz="1350" b="1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«Об утверждении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федерального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государственного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образовательного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стандарта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основного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latin typeface="Calibri"/>
                <a:cs typeface="Calibri"/>
              </a:rPr>
              <a:t>общего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образования»</a:t>
            </a:r>
            <a:endParaRPr sz="1350" dirty="0">
              <a:latin typeface="Calibri"/>
              <a:cs typeface="Calibri"/>
            </a:endParaRPr>
          </a:p>
          <a:p>
            <a:pPr marL="12700" marR="830580">
              <a:lnSpc>
                <a:spcPct val="100000"/>
              </a:lnSpc>
              <a:spcBef>
                <a:spcPts val="575"/>
              </a:spcBef>
            </a:pPr>
            <a:r>
              <a:rPr sz="1350" dirty="0">
                <a:latin typeface="Calibri"/>
                <a:cs typeface="Calibri"/>
              </a:rPr>
              <a:t>Приказ </a:t>
            </a:r>
            <a:r>
              <a:rPr sz="1350" spc="-10" dirty="0">
                <a:latin typeface="Calibri"/>
                <a:cs typeface="Calibri"/>
              </a:rPr>
              <a:t>Министерства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образования </a:t>
            </a:r>
            <a:r>
              <a:rPr sz="1350" dirty="0">
                <a:latin typeface="Calibri"/>
                <a:cs typeface="Calibri"/>
              </a:rPr>
              <a:t>и науки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Российской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Федерации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от</a:t>
            </a:r>
            <a:r>
              <a:rPr sz="1350" spc="-10" dirty="0">
                <a:latin typeface="Calibri"/>
                <a:cs typeface="Calibri"/>
              </a:rPr>
              <a:t> 17.05.2012</a:t>
            </a:r>
            <a:r>
              <a:rPr sz="1350" dirty="0">
                <a:latin typeface="Calibri"/>
                <a:cs typeface="Calibri"/>
              </a:rPr>
              <a:t> №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413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«Об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утверждении федерального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государственного образовательного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стандарта среднего </a:t>
            </a:r>
            <a:r>
              <a:rPr sz="1350" dirty="0">
                <a:latin typeface="Calibri"/>
                <a:cs typeface="Calibri"/>
              </a:rPr>
              <a:t>общего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образования»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(ред.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от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12.08.2022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№</a:t>
            </a:r>
            <a:r>
              <a:rPr sz="1350" b="1" spc="-15" dirty="0">
                <a:latin typeface="Calibri"/>
                <a:cs typeface="Calibri"/>
              </a:rPr>
              <a:t> </a:t>
            </a:r>
            <a:r>
              <a:rPr sz="1350" b="1" spc="-20" dirty="0">
                <a:latin typeface="Calibri"/>
                <a:cs typeface="Calibri"/>
              </a:rPr>
              <a:t>732</a:t>
            </a:r>
            <a:r>
              <a:rPr sz="1350" spc="-20" dirty="0">
                <a:latin typeface="Calibri"/>
                <a:cs typeface="Calibri"/>
              </a:rPr>
              <a:t>)</a:t>
            </a:r>
            <a:endParaRPr sz="1350" dirty="0">
              <a:latin typeface="Calibri"/>
              <a:cs typeface="Calibri"/>
            </a:endParaRPr>
          </a:p>
          <a:p>
            <a:pPr marL="12700" marR="173990">
              <a:lnSpc>
                <a:spcPct val="100000"/>
              </a:lnSpc>
              <a:spcBef>
                <a:spcPts val="1120"/>
              </a:spcBef>
            </a:pPr>
            <a:r>
              <a:rPr sz="1350" dirty="0">
                <a:latin typeface="Calibri"/>
                <a:cs typeface="Calibri"/>
              </a:rPr>
              <a:t>Приказ</a:t>
            </a:r>
            <a:r>
              <a:rPr sz="1350" spc="-10" dirty="0">
                <a:latin typeface="Calibri"/>
                <a:cs typeface="Calibri"/>
              </a:rPr>
              <a:t> Министерства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просвещения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Российской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Федерации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от </a:t>
            </a:r>
            <a:r>
              <a:rPr sz="1350" b="1" spc="-10" dirty="0">
                <a:latin typeface="Calibri"/>
                <a:cs typeface="Calibri"/>
              </a:rPr>
              <a:t>27.12.2023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№</a:t>
            </a:r>
            <a:r>
              <a:rPr sz="1350" b="1" spc="-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1028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«О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внесении изменений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некоторые </a:t>
            </a:r>
            <a:r>
              <a:rPr sz="1350" dirty="0">
                <a:latin typeface="Calibri"/>
                <a:cs typeface="Calibri"/>
              </a:rPr>
              <a:t>приказы</a:t>
            </a:r>
            <a:r>
              <a:rPr sz="1350" spc="-10" dirty="0">
                <a:latin typeface="Calibri"/>
                <a:cs typeface="Calibri"/>
              </a:rPr>
              <a:t> Минобрнауки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50" dirty="0">
                <a:latin typeface="Calibri"/>
                <a:cs typeface="Calibri"/>
              </a:rPr>
              <a:t>и </a:t>
            </a:r>
            <a:r>
              <a:rPr sz="1350" spc="-10" dirty="0">
                <a:latin typeface="Calibri"/>
                <a:cs typeface="Calibri"/>
              </a:rPr>
              <a:t>Минпросвещения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России,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касающиеся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федеральных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государственных стандартов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основного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общего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образования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среднего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общего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образования»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50" dirty="0">
                <a:latin typeface="Calibri"/>
                <a:cs typeface="Calibri"/>
              </a:rPr>
              <a:t>Приказ</a:t>
            </a:r>
            <a:r>
              <a:rPr sz="1350" spc="-10" dirty="0">
                <a:latin typeface="Calibri"/>
                <a:cs typeface="Calibri"/>
              </a:rPr>
              <a:t> Министерства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просвещения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Российской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Федерации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от </a:t>
            </a:r>
            <a:r>
              <a:rPr sz="1350" b="1" spc="-10" dirty="0">
                <a:latin typeface="Calibri"/>
                <a:cs typeface="Calibri"/>
              </a:rPr>
              <a:t>22.01.2024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№</a:t>
            </a:r>
            <a:r>
              <a:rPr sz="1350" b="1" spc="-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31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«О внесении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изменений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-10" dirty="0">
                <a:latin typeface="Calibri"/>
                <a:cs typeface="Calibri"/>
              </a:rPr>
              <a:t>некоторые </a:t>
            </a:r>
            <a:r>
              <a:rPr sz="1350" dirty="0">
                <a:latin typeface="Calibri"/>
                <a:cs typeface="Calibri"/>
              </a:rPr>
              <a:t>приказы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Минобрнауки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50" dirty="0">
                <a:latin typeface="Calibri"/>
                <a:cs typeface="Calibri"/>
              </a:rPr>
              <a:t>и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spc="-10" dirty="0">
                <a:latin typeface="Calibri"/>
                <a:cs typeface="Calibri"/>
              </a:rPr>
              <a:t>Минпросвещения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России,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касающиеся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федеральных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государственных стандартов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начального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общего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образования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основного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общего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 err="1">
                <a:latin typeface="Calibri"/>
                <a:cs typeface="Calibri"/>
              </a:rPr>
              <a:t>образования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lang="ru-RU" sz="135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135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350" spc="-10" dirty="0">
                <a:latin typeface="Calibri"/>
                <a:cs typeface="Calibri"/>
              </a:rPr>
              <a:t>Приказ Министерства просвещения Российской Федерации от </a:t>
            </a:r>
            <a:r>
              <a:rPr lang="ru-RU" sz="1350" b="1" spc="-10" dirty="0">
                <a:latin typeface="Calibri"/>
                <a:cs typeface="Calibri"/>
              </a:rPr>
              <a:t>19.02.2024 № 110 </a:t>
            </a:r>
            <a:r>
              <a:rPr lang="ru-RU" sz="1350" spc="-10" dirty="0">
                <a:latin typeface="Calibri"/>
                <a:cs typeface="Calibri"/>
              </a:rPr>
              <a:t>«О внесении изменений в некоторые приказы Минобрнауки и </a:t>
            </a:r>
            <a:r>
              <a:rPr lang="ru-RU" sz="1350" spc="-10" dirty="0" err="1">
                <a:latin typeface="Calibri"/>
                <a:cs typeface="Calibri"/>
              </a:rPr>
              <a:t>Минпросвещения</a:t>
            </a:r>
            <a:r>
              <a:rPr lang="ru-RU" sz="1350" spc="-10" dirty="0">
                <a:latin typeface="Calibri"/>
                <a:cs typeface="Calibri"/>
              </a:rPr>
              <a:t> России, касающиеся федеральных государственных стандартов основного общего образования»</a:t>
            </a:r>
          </a:p>
          <a:p>
            <a:pPr marL="12700" marR="94615">
              <a:lnSpc>
                <a:spcPct val="100000"/>
              </a:lnSpc>
            </a:pP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8576" y="6201155"/>
            <a:ext cx="1667510" cy="340360"/>
          </a:xfrm>
          <a:custGeom>
            <a:avLst/>
            <a:gdLst/>
            <a:ahLst/>
            <a:cxnLst/>
            <a:rect l="l" t="t" r="r" b="b"/>
            <a:pathLst>
              <a:path w="1667510" h="340359">
                <a:moveTo>
                  <a:pt x="0" y="56642"/>
                </a:moveTo>
                <a:lnTo>
                  <a:pt x="4451" y="34595"/>
                </a:lnTo>
                <a:lnTo>
                  <a:pt x="16590" y="16590"/>
                </a:lnTo>
                <a:lnTo>
                  <a:pt x="34595" y="4451"/>
                </a:lnTo>
                <a:lnTo>
                  <a:pt x="56642" y="0"/>
                </a:lnTo>
                <a:lnTo>
                  <a:pt x="1610614" y="0"/>
                </a:lnTo>
                <a:lnTo>
                  <a:pt x="1632644" y="4451"/>
                </a:lnTo>
                <a:lnTo>
                  <a:pt x="1650650" y="16590"/>
                </a:lnTo>
                <a:lnTo>
                  <a:pt x="1662799" y="34595"/>
                </a:lnTo>
                <a:lnTo>
                  <a:pt x="1667256" y="56642"/>
                </a:lnTo>
                <a:lnTo>
                  <a:pt x="1667256" y="283210"/>
                </a:lnTo>
                <a:lnTo>
                  <a:pt x="1662799" y="305256"/>
                </a:lnTo>
                <a:lnTo>
                  <a:pt x="1650650" y="323261"/>
                </a:lnTo>
                <a:lnTo>
                  <a:pt x="1632644" y="335400"/>
                </a:lnTo>
                <a:lnTo>
                  <a:pt x="1610614" y="339852"/>
                </a:lnTo>
                <a:lnTo>
                  <a:pt x="56642" y="339852"/>
                </a:lnTo>
                <a:lnTo>
                  <a:pt x="34595" y="335400"/>
                </a:lnTo>
                <a:lnTo>
                  <a:pt x="16590" y="323261"/>
                </a:lnTo>
                <a:lnTo>
                  <a:pt x="4451" y="305256"/>
                </a:lnTo>
                <a:lnTo>
                  <a:pt x="0" y="283210"/>
                </a:lnTo>
                <a:lnTo>
                  <a:pt x="0" y="56642"/>
                </a:lnTo>
                <a:close/>
              </a:path>
            </a:pathLst>
          </a:custGeom>
          <a:ln w="12191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6897" y="6190894"/>
            <a:ext cx="1651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ЗАДАЧА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169" y="6063132"/>
            <a:ext cx="580834" cy="5911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731770" y="6211925"/>
            <a:ext cx="8818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Проверить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локальные</a:t>
            </a:r>
            <a:r>
              <a:rPr sz="1600" spc="-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акты</a:t>
            </a:r>
            <a:r>
              <a:rPr sz="1600" spc="-6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ОО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на</a:t>
            </a:r>
            <a:r>
              <a:rPr sz="1600" spc="-5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предмет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их</a:t>
            </a:r>
            <a:r>
              <a:rPr sz="1600" spc="-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соответствия</a:t>
            </a:r>
            <a:r>
              <a:rPr sz="16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федеральным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нормативным</a:t>
            </a:r>
            <a:r>
              <a:rPr sz="1600" spc="-5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документам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99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728" rIns="0" bIns="0" rtlCol="0">
            <a:spAutoFit/>
          </a:bodyPr>
          <a:lstStyle/>
          <a:p>
            <a:pPr marL="11684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Нормативная</a:t>
            </a:r>
            <a:r>
              <a:rPr sz="280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основа</a:t>
            </a:r>
            <a:r>
              <a:rPr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комплектования</a:t>
            </a:r>
            <a:r>
              <a:rPr sz="2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2024-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2025</a:t>
            </a:r>
            <a:r>
              <a:rPr sz="2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учебном</a:t>
            </a:r>
            <a:r>
              <a:rPr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году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96" y="68528"/>
            <a:ext cx="904025" cy="10072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6483" y="534847"/>
            <a:ext cx="9462770" cy="582295"/>
            <a:chOff x="1286255" y="637044"/>
            <a:chExt cx="9462770" cy="5822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261" y="679528"/>
              <a:ext cx="9398512" cy="4437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5" y="637044"/>
              <a:ext cx="9329928" cy="5821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62951" y="585397"/>
            <a:ext cx="932434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29.12.2012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273-ФЗ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«Об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образовании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Федерации»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73" y="2091167"/>
            <a:ext cx="11582400" cy="31370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50000"/>
              </a:lnSpc>
            </a:pPr>
            <a:r>
              <a:rPr lang="ru-RU" sz="1300" dirty="0">
                <a:latin typeface="Calibri"/>
                <a:cs typeface="Calibri"/>
              </a:rPr>
              <a:t>- </a:t>
            </a:r>
            <a:r>
              <a:rPr sz="1300" dirty="0" err="1">
                <a:latin typeface="Calibri"/>
                <a:cs typeface="Calibri"/>
              </a:rPr>
              <a:t>Приказ</a:t>
            </a:r>
            <a:r>
              <a:rPr sz="1300" spc="-10" dirty="0">
                <a:latin typeface="Calibri"/>
                <a:cs typeface="Calibri"/>
              </a:rPr>
              <a:t> Минпросвещения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России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от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18.05.2023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№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372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«Об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утверждении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федеральной образовательной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программы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начального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общего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образования»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ru-RU" sz="1300" dirty="0">
                <a:latin typeface="Calibri"/>
                <a:cs typeface="Calibri"/>
              </a:rPr>
              <a:t>- </a:t>
            </a:r>
            <a:r>
              <a:rPr sz="1300" dirty="0" err="1">
                <a:latin typeface="Calibri"/>
                <a:cs typeface="Calibri"/>
              </a:rPr>
              <a:t>Приказ</a:t>
            </a:r>
            <a:r>
              <a:rPr sz="1300" spc="-10" dirty="0">
                <a:latin typeface="Calibri"/>
                <a:cs typeface="Calibri"/>
              </a:rPr>
              <a:t> Минпросвещения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России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от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18.05.2023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№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370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«Об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утверждении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федеральной образовательной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программы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основного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общего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образования»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ru-RU" sz="1250" dirty="0">
                <a:latin typeface="Calibri"/>
                <a:cs typeface="Calibri"/>
              </a:rPr>
              <a:t>- </a:t>
            </a:r>
            <a:r>
              <a:rPr sz="1250" dirty="0" err="1">
                <a:latin typeface="Calibri"/>
                <a:cs typeface="Calibri"/>
              </a:rPr>
              <a:t>Приказ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Минпросвещения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России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от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18.05.2023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№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371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«Об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утверждении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федеральной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образовательной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программы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среднего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общего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-10" dirty="0" err="1">
                <a:latin typeface="Calibri"/>
                <a:cs typeface="Calibri"/>
              </a:rPr>
              <a:t>образования</a:t>
            </a:r>
            <a:r>
              <a:rPr sz="1250" spc="-10" dirty="0">
                <a:latin typeface="Calibri"/>
                <a:cs typeface="Calibri"/>
              </a:rPr>
              <a:t>»</a:t>
            </a:r>
            <a:endParaRPr lang="ru-RU" sz="1250" spc="-1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ru-RU" sz="1200" dirty="0">
                <a:latin typeface="Calibri"/>
                <a:cs typeface="Calibri"/>
              </a:rPr>
              <a:t>- Приказ</a:t>
            </a:r>
            <a:r>
              <a:rPr lang="ru-RU" sz="1200" spc="-50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Министерства</a:t>
            </a:r>
            <a:r>
              <a:rPr lang="ru-RU" sz="1200" spc="-60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просвещения Российской</a:t>
            </a:r>
            <a:r>
              <a:rPr lang="ru-RU" sz="1200" spc="-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Федерации</a:t>
            </a:r>
            <a:r>
              <a:rPr lang="ru-RU" sz="1200" spc="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от</a:t>
            </a:r>
            <a:r>
              <a:rPr lang="ru-RU" sz="1200" spc="-20" dirty="0">
                <a:latin typeface="Calibri"/>
                <a:cs typeface="Calibri"/>
              </a:rPr>
              <a:t> </a:t>
            </a:r>
            <a:r>
              <a:rPr lang="ru-RU" sz="1200" b="1" spc="-10" dirty="0">
                <a:latin typeface="Calibri"/>
                <a:cs typeface="Calibri"/>
              </a:rPr>
              <a:t>01.02.2024</a:t>
            </a:r>
            <a:r>
              <a:rPr lang="ru-RU" sz="1200" b="1" spc="10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№</a:t>
            </a:r>
            <a:r>
              <a:rPr lang="ru-RU" sz="1200" b="1" spc="-25" dirty="0">
                <a:latin typeface="Calibri"/>
                <a:cs typeface="Calibri"/>
              </a:rPr>
              <a:t> </a:t>
            </a:r>
            <a:r>
              <a:rPr lang="ru-RU" sz="1200" b="1" spc="-35" dirty="0">
                <a:latin typeface="Calibri"/>
                <a:cs typeface="Calibri"/>
              </a:rPr>
              <a:t>62 </a:t>
            </a:r>
            <a:r>
              <a:rPr lang="ru-RU" sz="1200" dirty="0">
                <a:latin typeface="Calibri"/>
                <a:cs typeface="Calibri"/>
              </a:rPr>
              <a:t>«О</a:t>
            </a:r>
            <a:r>
              <a:rPr lang="ru-RU" sz="1200" spc="-5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внесении</a:t>
            </a:r>
            <a:r>
              <a:rPr lang="ru-RU" sz="1200" spc="-3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изменений</a:t>
            </a:r>
            <a:r>
              <a:rPr lang="ru-RU" sz="1200" spc="-2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в</a:t>
            </a:r>
            <a:r>
              <a:rPr lang="ru-RU" sz="1200" spc="-3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некоторые </a:t>
            </a:r>
            <a:r>
              <a:rPr lang="ru-RU" sz="1200" dirty="0">
                <a:latin typeface="Calibri"/>
                <a:cs typeface="Calibri"/>
              </a:rPr>
              <a:t>приказы</a:t>
            </a:r>
            <a:r>
              <a:rPr lang="ru-RU" sz="1200" spc="-5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Минобрнауки</a:t>
            </a:r>
            <a:r>
              <a:rPr lang="ru-RU" sz="1200" spc="-4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и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spc="-10" dirty="0" err="1">
                <a:latin typeface="Calibri"/>
                <a:cs typeface="Calibri"/>
              </a:rPr>
              <a:t>Минпросвещения</a:t>
            </a:r>
            <a:endParaRPr lang="ru-RU" sz="1200" dirty="0">
              <a:latin typeface="Calibri"/>
              <a:cs typeface="Calibri"/>
            </a:endParaRPr>
          </a:p>
          <a:p>
            <a:pPr marL="12700"/>
            <a:r>
              <a:rPr lang="ru-RU" sz="1200" dirty="0">
                <a:latin typeface="Calibri"/>
                <a:cs typeface="Calibri"/>
              </a:rPr>
              <a:t>России,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касающиеся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федеральных </a:t>
            </a:r>
            <a:r>
              <a:rPr lang="ru-RU" sz="1200" dirty="0">
                <a:latin typeface="Calibri"/>
                <a:cs typeface="Calibri"/>
              </a:rPr>
              <a:t>образовательных программ</a:t>
            </a:r>
            <a:r>
              <a:rPr lang="ru-RU" sz="1200" spc="-10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основного</a:t>
            </a:r>
            <a:r>
              <a:rPr lang="ru-RU" sz="1200" spc="-4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общего образования и среднего общего образования»</a:t>
            </a:r>
          </a:p>
          <a:p>
            <a:pPr marL="12700"/>
            <a:endParaRPr lang="ru-RU" sz="1200" spc="-1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ru-RU" sz="1200" dirty="0">
                <a:latin typeface="Calibri"/>
                <a:cs typeface="Calibri"/>
              </a:rPr>
              <a:t>- Приказ</a:t>
            </a:r>
            <a:r>
              <a:rPr lang="ru-RU" sz="1200" spc="-50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Министерства</a:t>
            </a:r>
            <a:r>
              <a:rPr lang="ru-RU" sz="1200" spc="-60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просвещения Российской</a:t>
            </a:r>
            <a:r>
              <a:rPr lang="ru-RU" sz="1200" spc="-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Федерации</a:t>
            </a:r>
            <a:r>
              <a:rPr lang="ru-RU" sz="1200" spc="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от</a:t>
            </a:r>
            <a:r>
              <a:rPr lang="ru-RU" sz="1200" spc="-20" dirty="0">
                <a:latin typeface="Calibri"/>
                <a:cs typeface="Calibri"/>
              </a:rPr>
              <a:t> </a:t>
            </a:r>
            <a:r>
              <a:rPr lang="ru-RU" sz="1200" b="1" spc="-10" dirty="0">
                <a:latin typeface="Calibri"/>
                <a:cs typeface="Calibri"/>
              </a:rPr>
              <a:t>01.02.2024</a:t>
            </a:r>
            <a:r>
              <a:rPr lang="ru-RU" sz="1200" b="1" spc="10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№</a:t>
            </a:r>
            <a:r>
              <a:rPr lang="ru-RU" sz="1200" b="1" spc="-25" dirty="0">
                <a:latin typeface="Calibri"/>
                <a:cs typeface="Calibri"/>
              </a:rPr>
              <a:t> </a:t>
            </a:r>
            <a:r>
              <a:rPr lang="ru-RU" sz="1200" b="1" spc="-35" dirty="0">
                <a:latin typeface="Calibri"/>
                <a:cs typeface="Calibri"/>
              </a:rPr>
              <a:t>67 </a:t>
            </a:r>
            <a:r>
              <a:rPr lang="ru-RU" sz="1200" dirty="0">
                <a:latin typeface="Calibri"/>
                <a:cs typeface="Calibri"/>
              </a:rPr>
              <a:t>«О</a:t>
            </a:r>
            <a:r>
              <a:rPr lang="ru-RU" sz="1200" spc="-5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внесении</a:t>
            </a:r>
            <a:r>
              <a:rPr lang="ru-RU" sz="1200" spc="-3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изменений</a:t>
            </a:r>
            <a:r>
              <a:rPr lang="ru-RU" sz="1200" spc="-2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в</a:t>
            </a:r>
            <a:r>
              <a:rPr lang="ru-RU" sz="1200" spc="-3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некоторые </a:t>
            </a:r>
            <a:r>
              <a:rPr lang="ru-RU" sz="1200" dirty="0">
                <a:latin typeface="Calibri"/>
                <a:cs typeface="Calibri"/>
              </a:rPr>
              <a:t>приказы</a:t>
            </a:r>
            <a:r>
              <a:rPr lang="ru-RU" sz="1200" spc="-5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Минобрнауки</a:t>
            </a:r>
            <a:r>
              <a:rPr lang="ru-RU" sz="1200" spc="-4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и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spc="-10" dirty="0" err="1">
                <a:latin typeface="Calibri"/>
                <a:cs typeface="Calibri"/>
              </a:rPr>
              <a:t>Минпросвещения</a:t>
            </a:r>
            <a:endParaRPr lang="ru-RU" sz="1200" dirty="0">
              <a:latin typeface="Calibri"/>
              <a:cs typeface="Calibri"/>
            </a:endParaRPr>
          </a:p>
          <a:p>
            <a:pPr marL="12700"/>
            <a:r>
              <a:rPr lang="ru-RU" sz="1200" dirty="0">
                <a:latin typeface="Calibri"/>
                <a:cs typeface="Calibri"/>
              </a:rPr>
              <a:t>России,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касающиеся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федеральных </a:t>
            </a:r>
            <a:r>
              <a:rPr lang="ru-RU" sz="1200" dirty="0">
                <a:latin typeface="Calibri"/>
                <a:cs typeface="Calibri"/>
              </a:rPr>
              <a:t>образовательных программ</a:t>
            </a:r>
            <a:r>
              <a:rPr lang="ru-RU" sz="1200" spc="-10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основного</a:t>
            </a:r>
            <a:r>
              <a:rPr lang="ru-RU" sz="1200" spc="-4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общего образования и среднего общего образования»</a:t>
            </a:r>
          </a:p>
          <a:p>
            <a:pPr marL="12700"/>
            <a:endParaRPr lang="ru-RU" sz="1200" spc="-10" dirty="0">
              <a:latin typeface="Calibri"/>
              <a:cs typeface="Calibri"/>
            </a:endParaRPr>
          </a:p>
          <a:p>
            <a:pPr marL="184150" indent="-171450">
              <a:spcBef>
                <a:spcPts val="100"/>
              </a:spcBef>
              <a:buFontTx/>
              <a:buChar char="-"/>
            </a:pPr>
            <a:r>
              <a:rPr lang="ru-RU" sz="1200" dirty="0">
                <a:latin typeface="Calibri"/>
                <a:cs typeface="Calibri"/>
              </a:rPr>
              <a:t>Приказ</a:t>
            </a:r>
            <a:r>
              <a:rPr lang="ru-RU" sz="1200" spc="-50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Министерства</a:t>
            </a:r>
            <a:r>
              <a:rPr lang="ru-RU" sz="1200" spc="-60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просвещения Российской</a:t>
            </a:r>
            <a:r>
              <a:rPr lang="ru-RU" sz="1200" spc="-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Федерации</a:t>
            </a:r>
            <a:r>
              <a:rPr lang="ru-RU" sz="1200" spc="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от</a:t>
            </a:r>
            <a:r>
              <a:rPr lang="ru-RU" sz="1200" spc="-20" dirty="0">
                <a:latin typeface="Calibri"/>
                <a:cs typeface="Calibri"/>
              </a:rPr>
              <a:t> </a:t>
            </a:r>
            <a:r>
              <a:rPr lang="ru-RU" sz="1200" b="1" spc="-10" dirty="0">
                <a:latin typeface="Calibri"/>
                <a:cs typeface="Calibri"/>
              </a:rPr>
              <a:t>19.03.2024</a:t>
            </a:r>
            <a:r>
              <a:rPr lang="ru-RU" sz="1200" b="1" spc="10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№</a:t>
            </a:r>
            <a:r>
              <a:rPr lang="ru-RU" sz="1200" b="1" spc="-25" dirty="0">
                <a:latin typeface="Calibri"/>
                <a:cs typeface="Calibri"/>
              </a:rPr>
              <a:t> </a:t>
            </a:r>
            <a:r>
              <a:rPr lang="ru-RU" sz="1200" b="1" spc="-35" dirty="0">
                <a:latin typeface="Calibri"/>
                <a:cs typeface="Calibri"/>
              </a:rPr>
              <a:t>171 </a:t>
            </a:r>
            <a:r>
              <a:rPr lang="ru-RU" sz="1200" dirty="0">
                <a:latin typeface="Calibri"/>
                <a:cs typeface="Calibri"/>
              </a:rPr>
              <a:t>«О</a:t>
            </a:r>
            <a:r>
              <a:rPr lang="ru-RU" sz="1200" spc="-5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внесении</a:t>
            </a:r>
            <a:r>
              <a:rPr lang="ru-RU" sz="1200" spc="-3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изменений</a:t>
            </a:r>
            <a:r>
              <a:rPr lang="ru-RU" sz="1200" spc="-2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в</a:t>
            </a:r>
            <a:r>
              <a:rPr lang="ru-RU" sz="1200" spc="-3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некоторые </a:t>
            </a:r>
            <a:r>
              <a:rPr lang="ru-RU" sz="1200" dirty="0">
                <a:latin typeface="Calibri"/>
                <a:cs typeface="Calibri"/>
              </a:rPr>
              <a:t>приказы</a:t>
            </a:r>
            <a:r>
              <a:rPr lang="ru-RU" sz="1200" spc="-5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Минобрнауки</a:t>
            </a:r>
            <a:r>
              <a:rPr lang="ru-RU" sz="1200" spc="-4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и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spc="-10" dirty="0" err="1">
                <a:latin typeface="Calibri"/>
                <a:cs typeface="Calibri"/>
              </a:rPr>
              <a:t>Минпросвещения</a:t>
            </a:r>
            <a:endParaRPr lang="ru-RU" sz="1200" dirty="0">
              <a:latin typeface="Calibri"/>
              <a:cs typeface="Calibri"/>
            </a:endParaRPr>
          </a:p>
          <a:p>
            <a:pPr marL="12700"/>
            <a:r>
              <a:rPr lang="ru-RU" sz="1200" dirty="0">
                <a:latin typeface="Calibri"/>
                <a:cs typeface="Calibri"/>
              </a:rPr>
              <a:t>России,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dirty="0">
                <a:latin typeface="Calibri"/>
                <a:cs typeface="Calibri"/>
              </a:rPr>
              <a:t>касающиеся</a:t>
            </a:r>
            <a:r>
              <a:rPr lang="ru-RU" sz="1200" spc="-6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федеральных </a:t>
            </a:r>
            <a:r>
              <a:rPr lang="ru-RU" sz="1200" dirty="0">
                <a:latin typeface="Calibri"/>
                <a:cs typeface="Calibri"/>
              </a:rPr>
              <a:t>образовательных программ</a:t>
            </a:r>
            <a:r>
              <a:rPr lang="ru-RU" sz="1200" spc="-10" dirty="0">
                <a:latin typeface="Calibri"/>
                <a:cs typeface="Calibri"/>
              </a:rPr>
              <a:t> начального общего образования, </a:t>
            </a:r>
            <a:r>
              <a:rPr lang="ru-RU" sz="1200" dirty="0">
                <a:latin typeface="Calibri"/>
                <a:cs typeface="Calibri"/>
              </a:rPr>
              <a:t>основного</a:t>
            </a:r>
            <a:r>
              <a:rPr lang="ru-RU" sz="1200" spc="-45" dirty="0">
                <a:latin typeface="Calibri"/>
                <a:cs typeface="Calibri"/>
              </a:rPr>
              <a:t> </a:t>
            </a:r>
            <a:r>
              <a:rPr lang="ru-RU" sz="1200" spc="-10" dirty="0">
                <a:latin typeface="Calibri"/>
                <a:cs typeface="Calibri"/>
              </a:rPr>
              <a:t>общего образования и среднего общего образования»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endParaRPr sz="12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0400" y="1405479"/>
            <a:ext cx="6545580" cy="34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Федеральные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основные</a:t>
            </a:r>
            <a:r>
              <a:rPr sz="16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общеобразовательные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051" y="1467078"/>
            <a:ext cx="11582400" cy="4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4615">
              <a:lnSpc>
                <a:spcPct val="100000"/>
              </a:lnSpc>
            </a:pP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8576" y="6201155"/>
            <a:ext cx="1667510" cy="340360"/>
          </a:xfrm>
          <a:custGeom>
            <a:avLst/>
            <a:gdLst/>
            <a:ahLst/>
            <a:cxnLst/>
            <a:rect l="l" t="t" r="r" b="b"/>
            <a:pathLst>
              <a:path w="1667510" h="340359">
                <a:moveTo>
                  <a:pt x="0" y="56642"/>
                </a:moveTo>
                <a:lnTo>
                  <a:pt x="4451" y="34595"/>
                </a:lnTo>
                <a:lnTo>
                  <a:pt x="16590" y="16590"/>
                </a:lnTo>
                <a:lnTo>
                  <a:pt x="34595" y="4451"/>
                </a:lnTo>
                <a:lnTo>
                  <a:pt x="56642" y="0"/>
                </a:lnTo>
                <a:lnTo>
                  <a:pt x="1610614" y="0"/>
                </a:lnTo>
                <a:lnTo>
                  <a:pt x="1632644" y="4451"/>
                </a:lnTo>
                <a:lnTo>
                  <a:pt x="1650650" y="16590"/>
                </a:lnTo>
                <a:lnTo>
                  <a:pt x="1662799" y="34595"/>
                </a:lnTo>
                <a:lnTo>
                  <a:pt x="1667256" y="56642"/>
                </a:lnTo>
                <a:lnTo>
                  <a:pt x="1667256" y="283210"/>
                </a:lnTo>
                <a:lnTo>
                  <a:pt x="1662799" y="305256"/>
                </a:lnTo>
                <a:lnTo>
                  <a:pt x="1650650" y="323261"/>
                </a:lnTo>
                <a:lnTo>
                  <a:pt x="1632644" y="335400"/>
                </a:lnTo>
                <a:lnTo>
                  <a:pt x="1610614" y="339852"/>
                </a:lnTo>
                <a:lnTo>
                  <a:pt x="56642" y="339852"/>
                </a:lnTo>
                <a:lnTo>
                  <a:pt x="34595" y="335400"/>
                </a:lnTo>
                <a:lnTo>
                  <a:pt x="16590" y="323261"/>
                </a:lnTo>
                <a:lnTo>
                  <a:pt x="4451" y="305256"/>
                </a:lnTo>
                <a:lnTo>
                  <a:pt x="0" y="283210"/>
                </a:lnTo>
                <a:lnTo>
                  <a:pt x="0" y="56642"/>
                </a:lnTo>
                <a:close/>
              </a:path>
            </a:pathLst>
          </a:custGeom>
          <a:ln w="12191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6897" y="6190894"/>
            <a:ext cx="1651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ЗАДАЧА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169" y="6063132"/>
            <a:ext cx="580834" cy="5911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731770" y="6211925"/>
            <a:ext cx="8818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Проверить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локальные</a:t>
            </a:r>
            <a:r>
              <a:rPr sz="1600" spc="-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акты</a:t>
            </a:r>
            <a:r>
              <a:rPr sz="1600" spc="-6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ОО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на</a:t>
            </a:r>
            <a:r>
              <a:rPr sz="1600" spc="-5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предмет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их</a:t>
            </a:r>
            <a:r>
              <a:rPr sz="1600" spc="-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соответствия</a:t>
            </a:r>
            <a:r>
              <a:rPr sz="16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федеральным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нормативным</a:t>
            </a:r>
            <a:r>
              <a:rPr sz="1600" spc="-5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документам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73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ФОП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НОО,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ООО,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СОО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115" y="815466"/>
            <a:ext cx="5989955" cy="1052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-20" dirty="0">
                <a:solidFill>
                  <a:srgbClr val="538ED3"/>
                </a:solidFill>
                <a:latin typeface="Calibri"/>
                <a:cs typeface="Calibri"/>
              </a:rPr>
              <a:t>ФЕДЕРАЛЬНЫЙ</a:t>
            </a:r>
            <a:r>
              <a:rPr sz="2150" b="1" spc="5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538ED3"/>
                </a:solidFill>
                <a:latin typeface="Calibri"/>
                <a:cs typeface="Calibri"/>
              </a:rPr>
              <a:t>КАЛЕНДАРНЫЙ</a:t>
            </a:r>
            <a:r>
              <a:rPr sz="2150" b="1" spc="-40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538ED3"/>
                </a:solidFill>
                <a:latin typeface="Calibri"/>
                <a:cs typeface="Calibri"/>
              </a:rPr>
              <a:t>УЧЕБНЫЙ</a:t>
            </a:r>
            <a:r>
              <a:rPr sz="2150" b="1" spc="-35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538ED3"/>
                </a:solidFill>
                <a:latin typeface="Calibri"/>
                <a:cs typeface="Calibri"/>
              </a:rPr>
              <a:t>ГРАФИК</a:t>
            </a:r>
            <a:endParaRPr sz="2150" dirty="0">
              <a:latin typeface="Calibri"/>
              <a:cs typeface="Calibri"/>
            </a:endParaRPr>
          </a:p>
          <a:p>
            <a:pPr marL="12700" marR="1499870">
              <a:lnSpc>
                <a:spcPct val="100000"/>
              </a:lnSpc>
              <a:spcBef>
                <a:spcPts val="1405"/>
              </a:spcBef>
            </a:pP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Организация</a:t>
            </a:r>
            <a:r>
              <a:rPr sz="17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30" dirty="0">
                <a:solidFill>
                  <a:srgbClr val="006FC0"/>
                </a:solidFill>
                <a:latin typeface="Calibri"/>
                <a:cs typeface="Calibri"/>
              </a:rPr>
              <a:t>образовательной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 деятельности</a:t>
            </a:r>
            <a:r>
              <a:rPr sz="17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– </a:t>
            </a:r>
            <a:r>
              <a:rPr sz="1700" dirty="0">
                <a:latin typeface="Calibri"/>
                <a:cs typeface="Calibri"/>
              </a:rPr>
              <a:t>по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 err="1">
                <a:latin typeface="Calibri"/>
                <a:cs typeface="Calibri"/>
              </a:rPr>
              <a:t>учебным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30" dirty="0" err="1" smtClean="0">
                <a:latin typeface="Calibri"/>
                <a:cs typeface="Calibri"/>
              </a:rPr>
              <a:t>триместрам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0517" y="1001267"/>
            <a:ext cx="650875" cy="114300"/>
          </a:xfrm>
          <a:custGeom>
            <a:avLst/>
            <a:gdLst/>
            <a:ahLst/>
            <a:cxnLst/>
            <a:rect l="l" t="t" r="r" b="b"/>
            <a:pathLst>
              <a:path w="650875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650875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50875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650875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650875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650875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650875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650875" h="114300">
                <a:moveTo>
                  <a:pt x="536448" y="0"/>
                </a:moveTo>
                <a:lnTo>
                  <a:pt x="536448" y="114300"/>
                </a:lnTo>
                <a:lnTo>
                  <a:pt x="612648" y="76200"/>
                </a:lnTo>
                <a:lnTo>
                  <a:pt x="555498" y="76200"/>
                </a:lnTo>
                <a:lnTo>
                  <a:pt x="555498" y="38100"/>
                </a:lnTo>
                <a:lnTo>
                  <a:pt x="612648" y="38100"/>
                </a:lnTo>
                <a:lnTo>
                  <a:pt x="536448" y="0"/>
                </a:lnTo>
                <a:close/>
              </a:path>
              <a:path w="650875" h="114300">
                <a:moveTo>
                  <a:pt x="536448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36448" y="76200"/>
                </a:lnTo>
                <a:lnTo>
                  <a:pt x="536448" y="38100"/>
                </a:lnTo>
                <a:close/>
              </a:path>
              <a:path w="650875" h="114300">
                <a:moveTo>
                  <a:pt x="612648" y="38100"/>
                </a:moveTo>
                <a:lnTo>
                  <a:pt x="555498" y="38100"/>
                </a:lnTo>
                <a:lnTo>
                  <a:pt x="555498" y="76200"/>
                </a:lnTo>
                <a:lnTo>
                  <a:pt x="612648" y="76200"/>
                </a:lnTo>
                <a:lnTo>
                  <a:pt x="650748" y="57150"/>
                </a:lnTo>
                <a:lnTo>
                  <a:pt x="612648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54088" y="644328"/>
            <a:ext cx="4822825" cy="301244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545"/>
              </a:spcBef>
            </a:pPr>
            <a:r>
              <a:rPr sz="2150" b="1" dirty="0">
                <a:solidFill>
                  <a:srgbClr val="538ED3"/>
                </a:solidFill>
                <a:latin typeface="Calibri"/>
                <a:cs typeface="Calibri"/>
              </a:rPr>
              <a:t>КАЛЕНДАРНЫЙ</a:t>
            </a:r>
            <a:r>
              <a:rPr sz="2150" b="1" spc="20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538ED3"/>
                </a:solidFill>
                <a:latin typeface="Calibri"/>
                <a:cs typeface="Calibri"/>
              </a:rPr>
              <a:t>УЧЕБНЫЙ</a:t>
            </a:r>
            <a:r>
              <a:rPr sz="2150" b="1" spc="-10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-75" dirty="0">
                <a:solidFill>
                  <a:srgbClr val="538ED3"/>
                </a:solidFill>
                <a:latin typeface="Calibri"/>
                <a:cs typeface="Calibri"/>
              </a:rPr>
              <a:t>ГРАФИК</a:t>
            </a:r>
            <a:r>
              <a:rPr sz="2150" b="1" spc="-45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-25" dirty="0">
                <a:solidFill>
                  <a:srgbClr val="538ED3"/>
                </a:solidFill>
                <a:latin typeface="Calibri"/>
                <a:cs typeface="Calibri"/>
              </a:rPr>
              <a:t>ОУ</a:t>
            </a:r>
            <a:endParaRPr sz="21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Даты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начала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окончания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учебного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года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700" spc="-20" dirty="0">
                <a:latin typeface="Calibri"/>
                <a:cs typeface="Calibri"/>
              </a:rPr>
              <a:t>Продолжительность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учебного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года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700" spc="-20" dirty="0">
                <a:latin typeface="Calibri"/>
                <a:cs typeface="Calibri"/>
              </a:rPr>
              <a:t>Продолжительность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учебной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недели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700" spc="-20" dirty="0">
                <a:latin typeface="Calibri"/>
                <a:cs typeface="Calibri"/>
              </a:rPr>
              <a:t>Продолжительность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учебных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периодов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Сроки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продолжительность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каникул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700" spc="-20" dirty="0">
                <a:latin typeface="Calibri"/>
                <a:cs typeface="Calibri"/>
              </a:rPr>
              <a:t>Продолжительность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урока</a:t>
            </a:r>
            <a:endParaRPr sz="1700">
              <a:latin typeface="Calibri"/>
              <a:cs typeface="Calibri"/>
            </a:endParaRPr>
          </a:p>
          <a:p>
            <a:pPr marL="257810" marR="283845" indent="-245745">
              <a:lnSpc>
                <a:spcPct val="100000"/>
              </a:lnSpc>
              <a:buChar char="•"/>
              <a:tabLst>
                <a:tab pos="257810" algn="l"/>
                <a:tab pos="299085" algn="l"/>
              </a:tabLst>
            </a:pPr>
            <a:r>
              <a:rPr sz="1700" dirty="0">
                <a:latin typeface="Arial MT"/>
                <a:cs typeface="Arial MT"/>
              </a:rPr>
              <a:t>	</a:t>
            </a:r>
            <a:r>
              <a:rPr sz="1700" spc="-20" dirty="0">
                <a:latin typeface="Calibri"/>
                <a:cs typeface="Calibri"/>
              </a:rPr>
              <a:t>Продолжительность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перемен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между</a:t>
            </a:r>
            <a:r>
              <a:rPr sz="1700" spc="-10" dirty="0">
                <a:latin typeface="Calibri"/>
                <a:cs typeface="Calibri"/>
              </a:rPr>
              <a:t> уроками </a:t>
            </a:r>
            <a:r>
              <a:rPr sz="1700" dirty="0">
                <a:latin typeface="Calibri"/>
                <a:cs typeface="Calibri"/>
              </a:rPr>
              <a:t>(расписание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звонков)</a:t>
            </a:r>
            <a:endParaRPr sz="17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Время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начала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окончания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учебных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занятий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750" y="651509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3"/>
                </a:lnTo>
              </a:path>
            </a:pathLst>
          </a:custGeom>
          <a:ln w="38100">
            <a:solidFill>
              <a:srgbClr val="8FAAD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36080" y="1421891"/>
            <a:ext cx="5455920" cy="4840605"/>
            <a:chOff x="6736080" y="1421891"/>
            <a:chExt cx="5455920" cy="4840605"/>
          </a:xfrm>
        </p:grpSpPr>
        <p:sp>
          <p:nvSpPr>
            <p:cNvPr id="8" name="object 8"/>
            <p:cNvSpPr/>
            <p:nvPr/>
          </p:nvSpPr>
          <p:spPr>
            <a:xfrm>
              <a:off x="6755130" y="1440941"/>
              <a:ext cx="69850" cy="4802505"/>
            </a:xfrm>
            <a:custGeom>
              <a:avLst/>
              <a:gdLst/>
              <a:ahLst/>
              <a:cxnLst/>
              <a:rect l="l" t="t" r="r" b="b"/>
              <a:pathLst>
                <a:path w="69850" h="4802505">
                  <a:moveTo>
                    <a:pt x="0" y="0"/>
                  </a:moveTo>
                  <a:lnTo>
                    <a:pt x="69342" y="4802124"/>
                  </a:lnTo>
                </a:path>
              </a:pathLst>
            </a:custGeom>
            <a:ln w="38100">
              <a:solidFill>
                <a:srgbClr val="8FAA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3237" y="4165055"/>
              <a:ext cx="2051357" cy="4283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6020" y="4128528"/>
              <a:ext cx="2125979" cy="55472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52016" y="2269473"/>
            <a:ext cx="5408930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30" dirty="0">
                <a:solidFill>
                  <a:srgbClr val="006FC0"/>
                </a:solidFill>
                <a:latin typeface="Calibri"/>
                <a:cs typeface="Calibri"/>
              </a:rPr>
              <a:t>Продолжительность</a:t>
            </a:r>
            <a:r>
              <a:rPr sz="17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Calibri"/>
                <a:cs typeface="Calibri"/>
              </a:rPr>
              <a:t>учебного</a:t>
            </a:r>
            <a:r>
              <a:rPr sz="17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6FC0"/>
                </a:solidFill>
                <a:latin typeface="Calibri"/>
                <a:cs typeface="Calibri"/>
              </a:rPr>
              <a:t>года</a:t>
            </a:r>
            <a:r>
              <a:rPr sz="17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—</a:t>
            </a:r>
            <a:r>
              <a:rPr sz="1700" spc="25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34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недели,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в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 </a:t>
            </a:r>
            <a:r>
              <a:rPr sz="1700" spc="-10" dirty="0">
                <a:latin typeface="Calibri"/>
                <a:cs typeface="Calibri"/>
              </a:rPr>
              <a:t>классе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33 </a:t>
            </a:r>
            <a:r>
              <a:rPr sz="1700" spc="-10" dirty="0">
                <a:latin typeface="Calibri"/>
                <a:cs typeface="Calibri"/>
              </a:rPr>
              <a:t>недели.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Учебный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год </a:t>
            </a:r>
            <a:r>
              <a:rPr sz="1700" spc="-25" dirty="0">
                <a:latin typeface="Calibri"/>
                <a:cs typeface="Calibri"/>
              </a:rPr>
              <a:t>начинается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1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сентября</a:t>
            </a:r>
            <a:r>
              <a:rPr sz="1700" dirty="0">
                <a:latin typeface="Calibri"/>
                <a:cs typeface="Calibri"/>
              </a:rPr>
              <a:t>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заканчивается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26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мая</a:t>
            </a:r>
            <a:r>
              <a:rPr sz="1700" spc="-20" dirty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57459" y="4162044"/>
            <a:ext cx="1967864" cy="3536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65"/>
              </a:spcBef>
            </a:pPr>
            <a:r>
              <a:rPr sz="1700" dirty="0">
                <a:latin typeface="Calibri"/>
                <a:cs typeface="Calibri"/>
              </a:rPr>
              <a:t>п.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172.15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ФОП </a:t>
            </a:r>
            <a:r>
              <a:rPr sz="1700" spc="-25" dirty="0">
                <a:latin typeface="Calibri"/>
                <a:cs typeface="Calibri"/>
              </a:rPr>
              <a:t>НОО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058400" y="4610125"/>
            <a:ext cx="2133600" cy="556260"/>
            <a:chOff x="10058400" y="4610125"/>
            <a:chExt cx="2133600" cy="5562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500" y="4629937"/>
              <a:ext cx="2095500" cy="4556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0" y="4610125"/>
              <a:ext cx="2133599" cy="5562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149840" y="4645152"/>
            <a:ext cx="2025650" cy="3536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0"/>
              </a:spcBef>
            </a:pPr>
            <a:r>
              <a:rPr sz="1700" dirty="0">
                <a:latin typeface="Calibri"/>
                <a:cs typeface="Calibri"/>
              </a:rPr>
              <a:t>п.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168.14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ФОП </a:t>
            </a:r>
            <a:r>
              <a:rPr sz="1700" spc="-25" dirty="0">
                <a:latin typeface="Calibri"/>
                <a:cs typeface="Calibri"/>
              </a:rPr>
              <a:t>ООО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038588" y="5093208"/>
            <a:ext cx="2153920" cy="554990"/>
            <a:chOff x="10038588" y="5093208"/>
            <a:chExt cx="2153920" cy="55499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6688" y="5111521"/>
              <a:ext cx="2057400" cy="4556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8588" y="5093208"/>
              <a:ext cx="2153410" cy="55472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130028" y="5126735"/>
            <a:ext cx="1955800" cy="3536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5"/>
              </a:spcBef>
            </a:pPr>
            <a:r>
              <a:rPr sz="1700" dirty="0">
                <a:latin typeface="Calibri"/>
                <a:cs typeface="Calibri"/>
              </a:rPr>
              <a:t>п.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132.14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ФОП </a:t>
            </a:r>
            <a:r>
              <a:rPr sz="1700" spc="-25" dirty="0">
                <a:latin typeface="Calibri"/>
                <a:cs typeface="Calibri"/>
              </a:rPr>
              <a:t>СОО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82329" y="3887697"/>
            <a:ext cx="3027045" cy="2063750"/>
            <a:chOff x="6882329" y="3887697"/>
            <a:chExt cx="3027045" cy="206375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82329" y="3887697"/>
              <a:ext cx="3026772" cy="20635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958583" y="3954779"/>
              <a:ext cx="2879090" cy="1925320"/>
            </a:xfrm>
            <a:custGeom>
              <a:avLst/>
              <a:gdLst/>
              <a:ahLst/>
              <a:cxnLst/>
              <a:rect l="l" t="t" r="r" b="b"/>
              <a:pathLst>
                <a:path w="2879090" h="1925320">
                  <a:moveTo>
                    <a:pt x="2878835" y="0"/>
                  </a:moveTo>
                  <a:lnTo>
                    <a:pt x="0" y="0"/>
                  </a:lnTo>
                  <a:lnTo>
                    <a:pt x="0" y="1924812"/>
                  </a:lnTo>
                  <a:lnTo>
                    <a:pt x="2878835" y="1924812"/>
                  </a:lnTo>
                  <a:lnTo>
                    <a:pt x="2878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38213" y="3975608"/>
            <a:ext cx="2256155" cy="184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Календарный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учебный </a:t>
            </a:r>
            <a:r>
              <a:rPr sz="1700" dirty="0">
                <a:latin typeface="Calibri"/>
                <a:cs typeface="Calibri"/>
              </a:rPr>
              <a:t>график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ОО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должен</a:t>
            </a:r>
            <a:r>
              <a:rPr sz="1700" spc="-20" dirty="0">
                <a:latin typeface="Calibri"/>
                <a:cs typeface="Calibri"/>
              </a:rPr>
              <a:t> быть </a:t>
            </a:r>
            <a:r>
              <a:rPr sz="1700" dirty="0">
                <a:latin typeface="Calibri"/>
                <a:cs typeface="Calibri"/>
              </a:rPr>
              <a:t>составлен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на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основе</a:t>
            </a:r>
            <a:endParaRPr sz="1700">
              <a:latin typeface="Calibri"/>
              <a:cs typeface="Calibri"/>
            </a:endParaRPr>
          </a:p>
          <a:p>
            <a:pPr marL="12700" marR="66675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федерального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учётом 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мнений</a:t>
            </a:r>
            <a:r>
              <a:rPr sz="17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участников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образовательных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отношений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316656" y="4674108"/>
            <a:ext cx="1850389" cy="1707514"/>
            <a:chOff x="9316656" y="4674108"/>
            <a:chExt cx="1850389" cy="1707514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656" y="5734685"/>
              <a:ext cx="1850135" cy="64653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864851" y="4680204"/>
              <a:ext cx="265430" cy="280670"/>
            </a:xfrm>
            <a:custGeom>
              <a:avLst/>
              <a:gdLst/>
              <a:ahLst/>
              <a:cxnLst/>
              <a:rect l="l" t="t" r="r" b="b"/>
              <a:pathLst>
                <a:path w="265429" h="280670">
                  <a:moveTo>
                    <a:pt x="132588" y="0"/>
                  </a:moveTo>
                  <a:lnTo>
                    <a:pt x="132588" y="70104"/>
                  </a:lnTo>
                  <a:lnTo>
                    <a:pt x="0" y="70104"/>
                  </a:lnTo>
                  <a:lnTo>
                    <a:pt x="0" y="210312"/>
                  </a:lnTo>
                  <a:lnTo>
                    <a:pt x="132588" y="210312"/>
                  </a:lnTo>
                  <a:lnTo>
                    <a:pt x="132588" y="280416"/>
                  </a:lnTo>
                  <a:lnTo>
                    <a:pt x="265175" y="140208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64851" y="4680204"/>
              <a:ext cx="265430" cy="280670"/>
            </a:xfrm>
            <a:custGeom>
              <a:avLst/>
              <a:gdLst/>
              <a:ahLst/>
              <a:cxnLst/>
              <a:rect l="l" t="t" r="r" b="b"/>
              <a:pathLst>
                <a:path w="265429" h="280670">
                  <a:moveTo>
                    <a:pt x="0" y="70104"/>
                  </a:moveTo>
                  <a:lnTo>
                    <a:pt x="132588" y="70104"/>
                  </a:lnTo>
                  <a:lnTo>
                    <a:pt x="132588" y="0"/>
                  </a:lnTo>
                  <a:lnTo>
                    <a:pt x="265175" y="140208"/>
                  </a:lnTo>
                  <a:lnTo>
                    <a:pt x="132588" y="280416"/>
                  </a:lnTo>
                  <a:lnTo>
                    <a:pt x="132588" y="210312"/>
                  </a:lnTo>
                  <a:lnTo>
                    <a:pt x="0" y="210312"/>
                  </a:lnTo>
                  <a:lnTo>
                    <a:pt x="0" y="70104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1275810" y="5958509"/>
            <a:ext cx="4594860" cy="368935"/>
          </a:xfrm>
          <a:custGeom>
            <a:avLst/>
            <a:gdLst/>
            <a:ahLst/>
            <a:cxnLst/>
            <a:rect l="l" t="t" r="r" b="b"/>
            <a:pathLst>
              <a:path w="4594860" h="368934">
                <a:moveTo>
                  <a:pt x="0" y="368807"/>
                </a:moveTo>
                <a:lnTo>
                  <a:pt x="4594860" y="368807"/>
                </a:lnTo>
                <a:lnTo>
                  <a:pt x="459486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40180" y="5990015"/>
            <a:ext cx="434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ГОДОВОЙ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КАЛЕНДАРНЫЙ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ГРАФИК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87981" y="5937973"/>
            <a:ext cx="1243965" cy="530860"/>
          </a:xfrm>
          <a:custGeom>
            <a:avLst/>
            <a:gdLst/>
            <a:ahLst/>
            <a:cxnLst/>
            <a:rect l="l" t="t" r="r" b="b"/>
            <a:pathLst>
              <a:path w="1243964" h="530859">
                <a:moveTo>
                  <a:pt x="0" y="428701"/>
                </a:moveTo>
                <a:lnTo>
                  <a:pt x="1243457" y="32004"/>
                </a:lnTo>
              </a:path>
              <a:path w="1243964" h="530859">
                <a:moveTo>
                  <a:pt x="1134745" y="530820"/>
                </a:moveTo>
                <a:lnTo>
                  <a:pt x="345947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36181" y="2695768"/>
            <a:ext cx="853440" cy="448309"/>
          </a:xfrm>
          <a:custGeom>
            <a:avLst/>
            <a:gdLst/>
            <a:ahLst/>
            <a:cxnLst/>
            <a:rect l="l" t="t" r="r" b="b"/>
            <a:pathLst>
              <a:path w="853439" h="448310">
                <a:moveTo>
                  <a:pt x="426719" y="0"/>
                </a:moveTo>
                <a:lnTo>
                  <a:pt x="489786" y="2429"/>
                </a:lnTo>
                <a:lnTo>
                  <a:pt x="549977" y="9487"/>
                </a:lnTo>
                <a:lnTo>
                  <a:pt x="606632" y="20826"/>
                </a:lnTo>
                <a:lnTo>
                  <a:pt x="659091" y="36099"/>
                </a:lnTo>
                <a:lnTo>
                  <a:pt x="706696" y="54960"/>
                </a:lnTo>
                <a:lnTo>
                  <a:pt x="748786" y="77061"/>
                </a:lnTo>
                <a:lnTo>
                  <a:pt x="784703" y="102055"/>
                </a:lnTo>
                <a:lnTo>
                  <a:pt x="813786" y="129596"/>
                </a:lnTo>
                <a:lnTo>
                  <a:pt x="848814" y="190929"/>
                </a:lnTo>
                <a:lnTo>
                  <a:pt x="853439" y="224027"/>
                </a:lnTo>
                <a:lnTo>
                  <a:pt x="848814" y="257126"/>
                </a:lnTo>
                <a:lnTo>
                  <a:pt x="813786" y="318459"/>
                </a:lnTo>
                <a:lnTo>
                  <a:pt x="784703" y="346000"/>
                </a:lnTo>
                <a:lnTo>
                  <a:pt x="748786" y="370994"/>
                </a:lnTo>
                <a:lnTo>
                  <a:pt x="706696" y="393095"/>
                </a:lnTo>
                <a:lnTo>
                  <a:pt x="659091" y="411956"/>
                </a:lnTo>
                <a:lnTo>
                  <a:pt x="606632" y="427229"/>
                </a:lnTo>
                <a:lnTo>
                  <a:pt x="549977" y="438568"/>
                </a:lnTo>
                <a:lnTo>
                  <a:pt x="489786" y="445626"/>
                </a:lnTo>
                <a:lnTo>
                  <a:pt x="426719" y="448055"/>
                </a:lnTo>
                <a:lnTo>
                  <a:pt x="363653" y="445626"/>
                </a:lnTo>
                <a:lnTo>
                  <a:pt x="303462" y="438568"/>
                </a:lnTo>
                <a:lnTo>
                  <a:pt x="246807" y="427229"/>
                </a:lnTo>
                <a:lnTo>
                  <a:pt x="194348" y="411956"/>
                </a:lnTo>
                <a:lnTo>
                  <a:pt x="146743" y="393095"/>
                </a:lnTo>
                <a:lnTo>
                  <a:pt x="104653" y="370994"/>
                </a:lnTo>
                <a:lnTo>
                  <a:pt x="68736" y="346000"/>
                </a:lnTo>
                <a:lnTo>
                  <a:pt x="39653" y="318459"/>
                </a:lnTo>
                <a:lnTo>
                  <a:pt x="4625" y="257126"/>
                </a:lnTo>
                <a:lnTo>
                  <a:pt x="0" y="224027"/>
                </a:lnTo>
                <a:lnTo>
                  <a:pt x="4625" y="190929"/>
                </a:lnTo>
                <a:lnTo>
                  <a:pt x="39653" y="129596"/>
                </a:lnTo>
                <a:lnTo>
                  <a:pt x="68736" y="102055"/>
                </a:lnTo>
                <a:lnTo>
                  <a:pt x="104653" y="77061"/>
                </a:lnTo>
                <a:lnTo>
                  <a:pt x="146743" y="54960"/>
                </a:lnTo>
                <a:lnTo>
                  <a:pt x="194348" y="36099"/>
                </a:lnTo>
                <a:lnTo>
                  <a:pt x="246807" y="20826"/>
                </a:lnTo>
                <a:lnTo>
                  <a:pt x="303462" y="9487"/>
                </a:lnTo>
                <a:lnTo>
                  <a:pt x="363653" y="2429"/>
                </a:lnTo>
                <a:lnTo>
                  <a:pt x="426719" y="0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69883"/>
              </p:ext>
            </p:extLst>
          </p:nvPr>
        </p:nvGraphicFramePr>
        <p:xfrm>
          <a:off x="31396" y="3887580"/>
          <a:ext cx="6442900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7390">
                  <a:extLst>
                    <a:ext uri="{9D8B030D-6E8A-4147-A177-3AD203B41FA5}">
                      <a16:colId xmlns:a16="http://schemas.microsoft.com/office/drawing/2014/main" val="780319255"/>
                    </a:ext>
                  </a:extLst>
                </a:gridCol>
                <a:gridCol w="2130448">
                  <a:extLst>
                    <a:ext uri="{9D8B030D-6E8A-4147-A177-3AD203B41FA5}">
                      <a16:colId xmlns:a16="http://schemas.microsoft.com/office/drawing/2014/main" val="3340933768"/>
                    </a:ext>
                  </a:extLst>
                </a:gridCol>
                <a:gridCol w="1864127">
                  <a:extLst>
                    <a:ext uri="{9D8B030D-6E8A-4147-A177-3AD203B41FA5}">
                      <a16:colId xmlns:a16="http://schemas.microsoft.com/office/drawing/2014/main" val="2430551766"/>
                    </a:ext>
                  </a:extLst>
                </a:gridCol>
                <a:gridCol w="1430935">
                  <a:extLst>
                    <a:ext uri="{9D8B030D-6E8A-4147-A177-3AD203B41FA5}">
                      <a16:colId xmlns:a16="http://schemas.microsoft.com/office/drawing/2014/main" val="2853548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Рекомендуемые сроки триместров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Рекомендуемые сроки  каникул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43192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86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триместр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2.09.2024- 17.11.2024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07.10.2024-13.10.2024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18.11.2024-24.11.2024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дней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дней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748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триместр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25.11.2024-16.02.2025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30.12.2024-08.01.2025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17.02.2025-23.02.2025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дней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дней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603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триместр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25.02.2025-25.05.2025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07.04.2025-13.04.2025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дней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57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E5496"/>
                </a:solidFill>
              </a:rPr>
              <a:t>Календарь</a:t>
            </a:r>
            <a:r>
              <a:rPr sz="3200" spc="-55" dirty="0">
                <a:solidFill>
                  <a:srgbClr val="2E5496"/>
                </a:solidFill>
              </a:rPr>
              <a:t> </a:t>
            </a:r>
            <a:r>
              <a:rPr sz="3200" dirty="0">
                <a:solidFill>
                  <a:srgbClr val="2E5496"/>
                </a:solidFill>
              </a:rPr>
              <a:t>на</a:t>
            </a:r>
            <a:r>
              <a:rPr sz="3200" spc="-45" dirty="0">
                <a:solidFill>
                  <a:srgbClr val="2E5496"/>
                </a:solidFill>
              </a:rPr>
              <a:t> </a:t>
            </a:r>
            <a:r>
              <a:rPr sz="3200" spc="-10" dirty="0">
                <a:solidFill>
                  <a:srgbClr val="2E5496"/>
                </a:solidFill>
              </a:rPr>
              <a:t>2024-</a:t>
            </a:r>
            <a:r>
              <a:rPr sz="3200" dirty="0">
                <a:solidFill>
                  <a:srgbClr val="2E5496"/>
                </a:solidFill>
              </a:rPr>
              <a:t>2025</a:t>
            </a:r>
            <a:r>
              <a:rPr sz="3200" spc="-60" dirty="0">
                <a:solidFill>
                  <a:srgbClr val="2E5496"/>
                </a:solidFill>
              </a:rPr>
              <a:t> </a:t>
            </a:r>
            <a:r>
              <a:rPr sz="3200" dirty="0">
                <a:solidFill>
                  <a:srgbClr val="2E5496"/>
                </a:solidFill>
              </a:rPr>
              <a:t>учебный</a:t>
            </a:r>
            <a:r>
              <a:rPr sz="3200" spc="-55" dirty="0">
                <a:solidFill>
                  <a:srgbClr val="2E5496"/>
                </a:solidFill>
              </a:rPr>
              <a:t> </a:t>
            </a:r>
            <a:r>
              <a:rPr sz="3200" spc="-25" dirty="0">
                <a:solidFill>
                  <a:srgbClr val="2E5496"/>
                </a:solidFill>
              </a:rPr>
              <a:t>год</a:t>
            </a:r>
            <a:endParaRPr sz="3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285138"/>
              </p:ext>
            </p:extLst>
          </p:nvPr>
        </p:nvGraphicFramePr>
        <p:xfrm>
          <a:off x="202488" y="685800"/>
          <a:ext cx="9466263" cy="568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3" imgW="9941169" imgH="5967510" progId="Word.Document.12">
                  <p:embed/>
                </p:oleObj>
              </mc:Choice>
              <mc:Fallback>
                <p:oleObj name="Документ" r:id="rId3" imgW="9941169" imgH="5967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88" y="685800"/>
                        <a:ext cx="9466263" cy="5682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370"/>
          <p:cNvSpPr txBox="1"/>
          <p:nvPr/>
        </p:nvSpPr>
        <p:spPr>
          <a:xfrm>
            <a:off x="9220200" y="1371600"/>
            <a:ext cx="2642752" cy="7393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375F92"/>
                </a:solidFill>
                <a:latin typeface="Calibri"/>
                <a:cs typeface="Calibri"/>
              </a:rPr>
              <a:t>Учебный</a:t>
            </a:r>
            <a:r>
              <a:rPr sz="1800" b="1" spc="-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375F92"/>
                </a:solidFill>
                <a:latin typeface="Calibri"/>
                <a:cs typeface="Calibri"/>
              </a:rPr>
              <a:t>год: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НАЧАЛО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-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2</a:t>
            </a:r>
            <a:r>
              <a:rPr sz="1400" b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сентября</a:t>
            </a:r>
            <a:r>
              <a:rPr sz="1400" b="1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2024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года</a:t>
            </a:r>
            <a:endParaRPr sz="14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ОКОНЧАНИЕ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-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26</a:t>
            </a:r>
            <a:r>
              <a:rPr sz="1400" b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мая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2025</a:t>
            </a:r>
            <a:r>
              <a:rPr sz="1400" b="1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года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17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1921764"/>
            <a:ext cx="12204700" cy="2182495"/>
            <a:chOff x="-6095" y="1921764"/>
            <a:chExt cx="12204700" cy="2182495"/>
          </a:xfrm>
        </p:grpSpPr>
        <p:sp>
          <p:nvSpPr>
            <p:cNvPr id="3" name="object 3"/>
            <p:cNvSpPr/>
            <p:nvPr/>
          </p:nvSpPr>
          <p:spPr>
            <a:xfrm>
              <a:off x="0" y="1927860"/>
              <a:ext cx="12192000" cy="2170430"/>
            </a:xfrm>
            <a:custGeom>
              <a:avLst/>
              <a:gdLst/>
              <a:ahLst/>
              <a:cxnLst/>
              <a:rect l="l" t="t" r="r" b="b"/>
              <a:pathLst>
                <a:path w="12192000" h="2170429">
                  <a:moveTo>
                    <a:pt x="12192000" y="0"/>
                  </a:moveTo>
                  <a:lnTo>
                    <a:pt x="0" y="0"/>
                  </a:lnTo>
                  <a:lnTo>
                    <a:pt x="0" y="2170176"/>
                  </a:lnTo>
                  <a:lnTo>
                    <a:pt x="12192000" y="21701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F2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27860"/>
              <a:ext cx="12192000" cy="2170430"/>
            </a:xfrm>
            <a:custGeom>
              <a:avLst/>
              <a:gdLst/>
              <a:ahLst/>
              <a:cxnLst/>
              <a:rect l="l" t="t" r="r" b="b"/>
              <a:pathLst>
                <a:path w="12192000" h="2170429">
                  <a:moveTo>
                    <a:pt x="0" y="2170176"/>
                  </a:moveTo>
                  <a:lnTo>
                    <a:pt x="12192000" y="21701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3020" y="2133980"/>
            <a:ext cx="80435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5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НОВОГО</a:t>
            </a:r>
            <a:r>
              <a:rPr sz="5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нас</a:t>
            </a:r>
            <a:r>
              <a:rPr sz="5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20" dirty="0">
                <a:solidFill>
                  <a:srgbClr val="FFFFFF"/>
                </a:solidFill>
                <a:latin typeface="Calibri"/>
                <a:cs typeface="Calibri"/>
              </a:rPr>
              <a:t>ждёт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5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3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5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учебном</a:t>
            </a:r>
            <a:r>
              <a:rPr sz="5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FFFFFF"/>
                </a:solidFill>
                <a:latin typeface="Calibri"/>
                <a:cs typeface="Calibri"/>
              </a:rPr>
              <a:t>году?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7847" y="5405777"/>
            <a:ext cx="196872" cy="785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596" y="1604594"/>
            <a:ext cx="114896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Calibri"/>
                <a:cs typeface="Calibri"/>
              </a:rPr>
              <a:t>Начальное</a:t>
            </a:r>
            <a:r>
              <a:rPr sz="6600" spc="-315" dirty="0">
                <a:latin typeface="Calibri"/>
                <a:cs typeface="Calibri"/>
              </a:rPr>
              <a:t> </a:t>
            </a:r>
            <a:r>
              <a:rPr sz="6600" dirty="0">
                <a:latin typeface="Calibri"/>
                <a:cs typeface="Calibri"/>
              </a:rPr>
              <a:t>общее</a:t>
            </a:r>
            <a:r>
              <a:rPr sz="6600" spc="-310" dirty="0">
                <a:latin typeface="Calibri"/>
                <a:cs typeface="Calibri"/>
              </a:rPr>
              <a:t> </a:t>
            </a:r>
            <a:r>
              <a:rPr sz="6600" spc="-10" dirty="0">
                <a:latin typeface="Calibri"/>
                <a:cs typeface="Calibri"/>
              </a:rPr>
              <a:t>образование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4364" y="121158"/>
            <a:ext cx="1618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11311" y="3566159"/>
            <a:ext cx="3549650" cy="1064260"/>
            <a:chOff x="8211311" y="3566159"/>
            <a:chExt cx="3549650" cy="1064260"/>
          </a:xfrm>
        </p:grpSpPr>
        <p:sp>
          <p:nvSpPr>
            <p:cNvPr id="6" name="object 6"/>
            <p:cNvSpPr/>
            <p:nvPr/>
          </p:nvSpPr>
          <p:spPr>
            <a:xfrm>
              <a:off x="8211311" y="3566159"/>
              <a:ext cx="3342640" cy="829310"/>
            </a:xfrm>
            <a:custGeom>
              <a:avLst/>
              <a:gdLst/>
              <a:ahLst/>
              <a:cxnLst/>
              <a:rect l="l" t="t" r="r" b="b"/>
              <a:pathLst>
                <a:path w="3342640" h="829310">
                  <a:moveTo>
                    <a:pt x="3203956" y="0"/>
                  </a:moveTo>
                  <a:lnTo>
                    <a:pt x="138176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6" y="829056"/>
                  </a:lnTo>
                  <a:lnTo>
                    <a:pt x="3203956" y="829056"/>
                  </a:lnTo>
                  <a:lnTo>
                    <a:pt x="3247635" y="822013"/>
                  </a:lnTo>
                  <a:lnTo>
                    <a:pt x="3285567" y="802400"/>
                  </a:lnTo>
                  <a:lnTo>
                    <a:pt x="3315476" y="772491"/>
                  </a:lnTo>
                  <a:lnTo>
                    <a:pt x="3335089" y="734559"/>
                  </a:lnTo>
                  <a:lnTo>
                    <a:pt x="3342132" y="690879"/>
                  </a:lnTo>
                  <a:lnTo>
                    <a:pt x="3342132" y="138175"/>
                  </a:lnTo>
                  <a:lnTo>
                    <a:pt x="3335089" y="94496"/>
                  </a:lnTo>
                  <a:lnTo>
                    <a:pt x="3315476" y="56564"/>
                  </a:lnTo>
                  <a:lnTo>
                    <a:pt x="3285567" y="26655"/>
                  </a:lnTo>
                  <a:lnTo>
                    <a:pt x="3247635" y="7042"/>
                  </a:lnTo>
                  <a:lnTo>
                    <a:pt x="32039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8847" y="3727703"/>
              <a:ext cx="3446145" cy="896619"/>
            </a:xfrm>
            <a:custGeom>
              <a:avLst/>
              <a:gdLst/>
              <a:ahLst/>
              <a:cxnLst/>
              <a:rect l="l" t="t" r="r" b="b"/>
              <a:pathLst>
                <a:path w="3446145" h="896620">
                  <a:moveTo>
                    <a:pt x="3296411" y="0"/>
                  </a:moveTo>
                  <a:lnTo>
                    <a:pt x="149351" y="0"/>
                  </a:lnTo>
                  <a:lnTo>
                    <a:pt x="102168" y="7619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2"/>
                  </a:lnTo>
                  <a:lnTo>
                    <a:pt x="0" y="746760"/>
                  </a:lnTo>
                  <a:lnTo>
                    <a:pt x="7620" y="793943"/>
                  </a:lnTo>
                  <a:lnTo>
                    <a:pt x="28834" y="834938"/>
                  </a:lnTo>
                  <a:lnTo>
                    <a:pt x="61173" y="867277"/>
                  </a:lnTo>
                  <a:lnTo>
                    <a:pt x="102168" y="888492"/>
                  </a:lnTo>
                  <a:lnTo>
                    <a:pt x="149351" y="896112"/>
                  </a:lnTo>
                  <a:lnTo>
                    <a:pt x="3296411" y="896112"/>
                  </a:lnTo>
                  <a:lnTo>
                    <a:pt x="3343595" y="888492"/>
                  </a:lnTo>
                  <a:lnTo>
                    <a:pt x="3384590" y="867277"/>
                  </a:lnTo>
                  <a:lnTo>
                    <a:pt x="3416929" y="834938"/>
                  </a:lnTo>
                  <a:lnTo>
                    <a:pt x="3438143" y="793943"/>
                  </a:lnTo>
                  <a:lnTo>
                    <a:pt x="3445763" y="746760"/>
                  </a:lnTo>
                  <a:lnTo>
                    <a:pt x="3445763" y="149352"/>
                  </a:lnTo>
                  <a:lnTo>
                    <a:pt x="3438143" y="102168"/>
                  </a:lnTo>
                  <a:lnTo>
                    <a:pt x="3416929" y="61173"/>
                  </a:lnTo>
                  <a:lnTo>
                    <a:pt x="3384590" y="28834"/>
                  </a:lnTo>
                  <a:lnTo>
                    <a:pt x="3343595" y="7620"/>
                  </a:lnTo>
                  <a:lnTo>
                    <a:pt x="3296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08847" y="3727703"/>
              <a:ext cx="3446145" cy="896619"/>
            </a:xfrm>
            <a:custGeom>
              <a:avLst/>
              <a:gdLst/>
              <a:ahLst/>
              <a:cxnLst/>
              <a:rect l="l" t="t" r="r" b="b"/>
              <a:pathLst>
                <a:path w="3446145" h="896620">
                  <a:moveTo>
                    <a:pt x="0" y="149352"/>
                  </a:moveTo>
                  <a:lnTo>
                    <a:pt x="7620" y="102168"/>
                  </a:lnTo>
                  <a:lnTo>
                    <a:pt x="28834" y="61173"/>
                  </a:lnTo>
                  <a:lnTo>
                    <a:pt x="61173" y="28834"/>
                  </a:lnTo>
                  <a:lnTo>
                    <a:pt x="102168" y="7619"/>
                  </a:lnTo>
                  <a:lnTo>
                    <a:pt x="149351" y="0"/>
                  </a:lnTo>
                  <a:lnTo>
                    <a:pt x="3296411" y="0"/>
                  </a:lnTo>
                  <a:lnTo>
                    <a:pt x="3343595" y="7620"/>
                  </a:lnTo>
                  <a:lnTo>
                    <a:pt x="3384590" y="28834"/>
                  </a:lnTo>
                  <a:lnTo>
                    <a:pt x="3416929" y="61173"/>
                  </a:lnTo>
                  <a:lnTo>
                    <a:pt x="3438143" y="102168"/>
                  </a:lnTo>
                  <a:lnTo>
                    <a:pt x="3445763" y="149352"/>
                  </a:lnTo>
                  <a:lnTo>
                    <a:pt x="3445763" y="746760"/>
                  </a:lnTo>
                  <a:lnTo>
                    <a:pt x="3438143" y="793943"/>
                  </a:lnTo>
                  <a:lnTo>
                    <a:pt x="3416929" y="834938"/>
                  </a:lnTo>
                  <a:lnTo>
                    <a:pt x="3384590" y="867277"/>
                  </a:lnTo>
                  <a:lnTo>
                    <a:pt x="3343595" y="888492"/>
                  </a:lnTo>
                  <a:lnTo>
                    <a:pt x="3296411" y="896112"/>
                  </a:lnTo>
                  <a:lnTo>
                    <a:pt x="149351" y="896112"/>
                  </a:lnTo>
                  <a:lnTo>
                    <a:pt x="102168" y="888492"/>
                  </a:lnTo>
                  <a:lnTo>
                    <a:pt x="61173" y="867277"/>
                  </a:lnTo>
                  <a:lnTo>
                    <a:pt x="28834" y="834938"/>
                  </a:lnTo>
                  <a:lnTo>
                    <a:pt x="7620" y="793943"/>
                  </a:lnTo>
                  <a:lnTo>
                    <a:pt x="0" y="746760"/>
                  </a:lnTo>
                  <a:lnTo>
                    <a:pt x="0" y="149352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704844" y="3429000"/>
            <a:ext cx="4384675" cy="1294130"/>
            <a:chOff x="3704844" y="3429000"/>
            <a:chExt cx="4384675" cy="1294130"/>
          </a:xfrm>
        </p:grpSpPr>
        <p:sp>
          <p:nvSpPr>
            <p:cNvPr id="10" name="object 10"/>
            <p:cNvSpPr/>
            <p:nvPr/>
          </p:nvSpPr>
          <p:spPr>
            <a:xfrm>
              <a:off x="3704844" y="3428999"/>
              <a:ext cx="4384675" cy="1294130"/>
            </a:xfrm>
            <a:custGeom>
              <a:avLst/>
              <a:gdLst/>
              <a:ahLst/>
              <a:cxnLst/>
              <a:rect l="l" t="t" r="r" b="b"/>
              <a:pathLst>
                <a:path w="4384675" h="1294129">
                  <a:moveTo>
                    <a:pt x="4384548" y="646938"/>
                  </a:moveTo>
                  <a:lnTo>
                    <a:pt x="3150108" y="0"/>
                  </a:lnTo>
                  <a:lnTo>
                    <a:pt x="3150108" y="179832"/>
                  </a:lnTo>
                  <a:lnTo>
                    <a:pt x="144018" y="179832"/>
                  </a:lnTo>
                  <a:lnTo>
                    <a:pt x="98501" y="187185"/>
                  </a:lnTo>
                  <a:lnTo>
                    <a:pt x="58978" y="207632"/>
                  </a:lnTo>
                  <a:lnTo>
                    <a:pt x="27787" y="238810"/>
                  </a:lnTo>
                  <a:lnTo>
                    <a:pt x="7340" y="278345"/>
                  </a:lnTo>
                  <a:lnTo>
                    <a:pt x="0" y="323850"/>
                  </a:lnTo>
                  <a:lnTo>
                    <a:pt x="0" y="899922"/>
                  </a:lnTo>
                  <a:lnTo>
                    <a:pt x="7340" y="945438"/>
                  </a:lnTo>
                  <a:lnTo>
                    <a:pt x="27787" y="984961"/>
                  </a:lnTo>
                  <a:lnTo>
                    <a:pt x="58978" y="1016152"/>
                  </a:lnTo>
                  <a:lnTo>
                    <a:pt x="98501" y="1036599"/>
                  </a:lnTo>
                  <a:lnTo>
                    <a:pt x="144018" y="1043940"/>
                  </a:lnTo>
                  <a:lnTo>
                    <a:pt x="3150108" y="1043940"/>
                  </a:lnTo>
                  <a:lnTo>
                    <a:pt x="3150108" y="1293876"/>
                  </a:lnTo>
                  <a:lnTo>
                    <a:pt x="4384548" y="64693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2568" y="3756659"/>
              <a:ext cx="4006850" cy="867410"/>
            </a:xfrm>
            <a:custGeom>
              <a:avLst/>
              <a:gdLst/>
              <a:ahLst/>
              <a:cxnLst/>
              <a:rect l="l" t="t" r="r" b="b"/>
              <a:pathLst>
                <a:path w="4006850" h="867410">
                  <a:moveTo>
                    <a:pt x="3862070" y="0"/>
                  </a:moveTo>
                  <a:lnTo>
                    <a:pt x="144526" y="0"/>
                  </a:lnTo>
                  <a:lnTo>
                    <a:pt x="98868" y="7374"/>
                  </a:lnTo>
                  <a:lnTo>
                    <a:pt x="59198" y="27903"/>
                  </a:lnTo>
                  <a:lnTo>
                    <a:pt x="27903" y="59198"/>
                  </a:lnTo>
                  <a:lnTo>
                    <a:pt x="7374" y="98868"/>
                  </a:lnTo>
                  <a:lnTo>
                    <a:pt x="0" y="144525"/>
                  </a:lnTo>
                  <a:lnTo>
                    <a:pt x="0" y="722629"/>
                  </a:lnTo>
                  <a:lnTo>
                    <a:pt x="7374" y="768287"/>
                  </a:lnTo>
                  <a:lnTo>
                    <a:pt x="27903" y="807957"/>
                  </a:lnTo>
                  <a:lnTo>
                    <a:pt x="59198" y="839252"/>
                  </a:lnTo>
                  <a:lnTo>
                    <a:pt x="98868" y="859781"/>
                  </a:lnTo>
                  <a:lnTo>
                    <a:pt x="144526" y="867156"/>
                  </a:lnTo>
                  <a:lnTo>
                    <a:pt x="3862070" y="867156"/>
                  </a:lnTo>
                  <a:lnTo>
                    <a:pt x="3907727" y="859781"/>
                  </a:lnTo>
                  <a:lnTo>
                    <a:pt x="3947397" y="839252"/>
                  </a:lnTo>
                  <a:lnTo>
                    <a:pt x="3978692" y="807957"/>
                  </a:lnTo>
                  <a:lnTo>
                    <a:pt x="3999221" y="768287"/>
                  </a:lnTo>
                  <a:lnTo>
                    <a:pt x="4006596" y="722629"/>
                  </a:lnTo>
                  <a:lnTo>
                    <a:pt x="4006596" y="144525"/>
                  </a:lnTo>
                  <a:lnTo>
                    <a:pt x="3999221" y="98868"/>
                  </a:lnTo>
                  <a:lnTo>
                    <a:pt x="3978692" y="59198"/>
                  </a:lnTo>
                  <a:lnTo>
                    <a:pt x="3947397" y="27903"/>
                  </a:lnTo>
                  <a:lnTo>
                    <a:pt x="3907727" y="7374"/>
                  </a:lnTo>
                  <a:lnTo>
                    <a:pt x="3862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2568" y="3756659"/>
              <a:ext cx="4006850" cy="867410"/>
            </a:xfrm>
            <a:custGeom>
              <a:avLst/>
              <a:gdLst/>
              <a:ahLst/>
              <a:cxnLst/>
              <a:rect l="l" t="t" r="r" b="b"/>
              <a:pathLst>
                <a:path w="4006850" h="867410">
                  <a:moveTo>
                    <a:pt x="0" y="144525"/>
                  </a:moveTo>
                  <a:lnTo>
                    <a:pt x="7374" y="98868"/>
                  </a:lnTo>
                  <a:lnTo>
                    <a:pt x="27903" y="59198"/>
                  </a:lnTo>
                  <a:lnTo>
                    <a:pt x="59198" y="27903"/>
                  </a:lnTo>
                  <a:lnTo>
                    <a:pt x="98868" y="7374"/>
                  </a:lnTo>
                  <a:lnTo>
                    <a:pt x="144526" y="0"/>
                  </a:lnTo>
                  <a:lnTo>
                    <a:pt x="3862070" y="0"/>
                  </a:lnTo>
                  <a:lnTo>
                    <a:pt x="3907727" y="7374"/>
                  </a:lnTo>
                  <a:lnTo>
                    <a:pt x="3947397" y="27903"/>
                  </a:lnTo>
                  <a:lnTo>
                    <a:pt x="3978692" y="59198"/>
                  </a:lnTo>
                  <a:lnTo>
                    <a:pt x="3999221" y="98868"/>
                  </a:lnTo>
                  <a:lnTo>
                    <a:pt x="4006596" y="144525"/>
                  </a:lnTo>
                  <a:lnTo>
                    <a:pt x="4006596" y="722629"/>
                  </a:lnTo>
                  <a:lnTo>
                    <a:pt x="3999221" y="768287"/>
                  </a:lnTo>
                  <a:lnTo>
                    <a:pt x="3978692" y="807957"/>
                  </a:lnTo>
                  <a:lnTo>
                    <a:pt x="3947397" y="839252"/>
                  </a:lnTo>
                  <a:lnTo>
                    <a:pt x="3907727" y="859781"/>
                  </a:lnTo>
                  <a:lnTo>
                    <a:pt x="3862070" y="867156"/>
                  </a:lnTo>
                  <a:lnTo>
                    <a:pt x="144526" y="867156"/>
                  </a:lnTo>
                  <a:lnTo>
                    <a:pt x="98868" y="859781"/>
                  </a:lnTo>
                  <a:lnTo>
                    <a:pt x="59198" y="839252"/>
                  </a:lnTo>
                  <a:lnTo>
                    <a:pt x="27903" y="807957"/>
                  </a:lnTo>
                  <a:lnTo>
                    <a:pt x="7374" y="768287"/>
                  </a:lnTo>
                  <a:lnTo>
                    <a:pt x="0" y="722629"/>
                  </a:lnTo>
                  <a:lnTo>
                    <a:pt x="0" y="144525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1375" y="3630167"/>
            <a:ext cx="3025140" cy="1038225"/>
            <a:chOff x="341375" y="3630167"/>
            <a:chExt cx="3025140" cy="1038225"/>
          </a:xfrm>
        </p:grpSpPr>
        <p:sp>
          <p:nvSpPr>
            <p:cNvPr id="14" name="object 14"/>
            <p:cNvSpPr/>
            <p:nvPr/>
          </p:nvSpPr>
          <p:spPr>
            <a:xfrm>
              <a:off x="341375" y="3630167"/>
              <a:ext cx="2832100" cy="879475"/>
            </a:xfrm>
            <a:custGeom>
              <a:avLst/>
              <a:gdLst/>
              <a:ahLst/>
              <a:cxnLst/>
              <a:rect l="l" t="t" r="r" b="b"/>
              <a:pathLst>
                <a:path w="2832100" h="879475">
                  <a:moveTo>
                    <a:pt x="2685034" y="0"/>
                  </a:moveTo>
                  <a:lnTo>
                    <a:pt x="146558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7"/>
                  </a:lnTo>
                  <a:lnTo>
                    <a:pt x="0" y="732789"/>
                  </a:lnTo>
                  <a:lnTo>
                    <a:pt x="7472" y="779097"/>
                  </a:lnTo>
                  <a:lnTo>
                    <a:pt x="28278" y="819326"/>
                  </a:lnTo>
                  <a:lnTo>
                    <a:pt x="60004" y="851058"/>
                  </a:lnTo>
                  <a:lnTo>
                    <a:pt x="100236" y="871872"/>
                  </a:lnTo>
                  <a:lnTo>
                    <a:pt x="146558" y="879347"/>
                  </a:lnTo>
                  <a:lnTo>
                    <a:pt x="2685034" y="879347"/>
                  </a:lnTo>
                  <a:lnTo>
                    <a:pt x="2731341" y="871872"/>
                  </a:lnTo>
                  <a:lnTo>
                    <a:pt x="2771570" y="851058"/>
                  </a:lnTo>
                  <a:lnTo>
                    <a:pt x="2803302" y="819326"/>
                  </a:lnTo>
                  <a:lnTo>
                    <a:pt x="2824116" y="779097"/>
                  </a:lnTo>
                  <a:lnTo>
                    <a:pt x="2831592" y="732789"/>
                  </a:lnTo>
                  <a:lnTo>
                    <a:pt x="2831592" y="146557"/>
                  </a:lnTo>
                  <a:lnTo>
                    <a:pt x="2824116" y="100250"/>
                  </a:lnTo>
                  <a:lnTo>
                    <a:pt x="2803302" y="60021"/>
                  </a:lnTo>
                  <a:lnTo>
                    <a:pt x="2771570" y="28289"/>
                  </a:lnTo>
                  <a:lnTo>
                    <a:pt x="2731341" y="7475"/>
                  </a:lnTo>
                  <a:lnTo>
                    <a:pt x="268503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015" y="3794759"/>
              <a:ext cx="2851785" cy="867410"/>
            </a:xfrm>
            <a:custGeom>
              <a:avLst/>
              <a:gdLst/>
              <a:ahLst/>
              <a:cxnLst/>
              <a:rect l="l" t="t" r="r" b="b"/>
              <a:pathLst>
                <a:path w="2851785" h="867410">
                  <a:moveTo>
                    <a:pt x="2706878" y="0"/>
                  </a:moveTo>
                  <a:lnTo>
                    <a:pt x="144526" y="0"/>
                  </a:lnTo>
                  <a:lnTo>
                    <a:pt x="98844" y="7374"/>
                  </a:lnTo>
                  <a:lnTo>
                    <a:pt x="59170" y="27903"/>
                  </a:lnTo>
                  <a:lnTo>
                    <a:pt x="27885" y="59198"/>
                  </a:lnTo>
                  <a:lnTo>
                    <a:pt x="7368" y="98868"/>
                  </a:lnTo>
                  <a:lnTo>
                    <a:pt x="0" y="144525"/>
                  </a:lnTo>
                  <a:lnTo>
                    <a:pt x="0" y="722629"/>
                  </a:lnTo>
                  <a:lnTo>
                    <a:pt x="7368" y="768287"/>
                  </a:lnTo>
                  <a:lnTo>
                    <a:pt x="27885" y="807957"/>
                  </a:lnTo>
                  <a:lnTo>
                    <a:pt x="59170" y="839252"/>
                  </a:lnTo>
                  <a:lnTo>
                    <a:pt x="98844" y="859781"/>
                  </a:lnTo>
                  <a:lnTo>
                    <a:pt x="144526" y="867156"/>
                  </a:lnTo>
                  <a:lnTo>
                    <a:pt x="2706878" y="867156"/>
                  </a:lnTo>
                  <a:lnTo>
                    <a:pt x="2752535" y="859781"/>
                  </a:lnTo>
                  <a:lnTo>
                    <a:pt x="2792205" y="839252"/>
                  </a:lnTo>
                  <a:lnTo>
                    <a:pt x="2823500" y="807957"/>
                  </a:lnTo>
                  <a:lnTo>
                    <a:pt x="2844029" y="768287"/>
                  </a:lnTo>
                  <a:lnTo>
                    <a:pt x="2851404" y="722629"/>
                  </a:lnTo>
                  <a:lnTo>
                    <a:pt x="2851404" y="144525"/>
                  </a:lnTo>
                  <a:lnTo>
                    <a:pt x="2844029" y="98868"/>
                  </a:lnTo>
                  <a:lnTo>
                    <a:pt x="2823500" y="59198"/>
                  </a:lnTo>
                  <a:lnTo>
                    <a:pt x="2792205" y="27903"/>
                  </a:lnTo>
                  <a:lnTo>
                    <a:pt x="2752535" y="7374"/>
                  </a:lnTo>
                  <a:lnTo>
                    <a:pt x="2706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015" y="3794759"/>
              <a:ext cx="2851785" cy="867410"/>
            </a:xfrm>
            <a:custGeom>
              <a:avLst/>
              <a:gdLst/>
              <a:ahLst/>
              <a:cxnLst/>
              <a:rect l="l" t="t" r="r" b="b"/>
              <a:pathLst>
                <a:path w="2851785" h="867410">
                  <a:moveTo>
                    <a:pt x="0" y="144525"/>
                  </a:moveTo>
                  <a:lnTo>
                    <a:pt x="7368" y="98868"/>
                  </a:lnTo>
                  <a:lnTo>
                    <a:pt x="27885" y="59198"/>
                  </a:lnTo>
                  <a:lnTo>
                    <a:pt x="59170" y="27903"/>
                  </a:lnTo>
                  <a:lnTo>
                    <a:pt x="98844" y="7374"/>
                  </a:lnTo>
                  <a:lnTo>
                    <a:pt x="144526" y="0"/>
                  </a:lnTo>
                  <a:lnTo>
                    <a:pt x="2706878" y="0"/>
                  </a:lnTo>
                  <a:lnTo>
                    <a:pt x="2752535" y="7374"/>
                  </a:lnTo>
                  <a:lnTo>
                    <a:pt x="2792205" y="27903"/>
                  </a:lnTo>
                  <a:lnTo>
                    <a:pt x="2823500" y="59198"/>
                  </a:lnTo>
                  <a:lnTo>
                    <a:pt x="2844029" y="98868"/>
                  </a:lnTo>
                  <a:lnTo>
                    <a:pt x="2851404" y="144525"/>
                  </a:lnTo>
                  <a:lnTo>
                    <a:pt x="2851404" y="722629"/>
                  </a:lnTo>
                  <a:lnTo>
                    <a:pt x="2844029" y="768287"/>
                  </a:lnTo>
                  <a:lnTo>
                    <a:pt x="2823500" y="807957"/>
                  </a:lnTo>
                  <a:lnTo>
                    <a:pt x="2792205" y="839252"/>
                  </a:lnTo>
                  <a:lnTo>
                    <a:pt x="2752535" y="859781"/>
                  </a:lnTo>
                  <a:lnTo>
                    <a:pt x="2706878" y="867156"/>
                  </a:lnTo>
                  <a:lnTo>
                    <a:pt x="144526" y="867156"/>
                  </a:lnTo>
                  <a:lnTo>
                    <a:pt x="98844" y="859781"/>
                  </a:lnTo>
                  <a:lnTo>
                    <a:pt x="59170" y="839252"/>
                  </a:lnTo>
                  <a:lnTo>
                    <a:pt x="27885" y="807957"/>
                  </a:lnTo>
                  <a:lnTo>
                    <a:pt x="7368" y="768287"/>
                  </a:lnTo>
                  <a:lnTo>
                    <a:pt x="0" y="722629"/>
                  </a:lnTo>
                  <a:lnTo>
                    <a:pt x="0" y="144525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32672" y="3785742"/>
            <a:ext cx="29800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Принятие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педсовете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утверждение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директором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школы </a:t>
            </a:r>
            <a:r>
              <a:rPr sz="1600" dirty="0">
                <a:latin typeface="Calibri"/>
                <a:cs typeface="Calibri"/>
              </a:rPr>
              <a:t>ООП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НОО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(не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позднее</a:t>
            </a:r>
            <a:r>
              <a:rPr sz="1600" spc="-10" dirty="0">
                <a:latin typeface="Calibri"/>
                <a:cs typeface="Calibri"/>
              </a:rPr>
              <a:t> 01.07.2024)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3979" y="3800094"/>
            <a:ext cx="36969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Доработка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школой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имеющейся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ООП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НОО </a:t>
            </a:r>
            <a:r>
              <a:rPr sz="1600" i="1" dirty="0">
                <a:latin typeface="Calibri"/>
                <a:cs typeface="Calibri"/>
              </a:rPr>
              <a:t>с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учетом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небольших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изменений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latin typeface="Calibri"/>
                <a:cs typeface="Calibri"/>
              </a:rPr>
              <a:t>федеральных</a:t>
            </a:r>
            <a:r>
              <a:rPr sz="1600" i="1" spc="-10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документах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0427" y="3927729"/>
            <a:ext cx="2141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Обновленный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ФГОС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 </a:t>
            </a:r>
            <a:r>
              <a:rPr sz="1800" spc="-25" dirty="0">
                <a:latin typeface="Calibri"/>
                <a:cs typeface="Calibri"/>
              </a:rPr>
              <a:t>ФОП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422" y="5680964"/>
            <a:ext cx="8582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8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8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800" b="1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800" b="1" dirty="0" smtClean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800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учебного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5025" y="6346634"/>
            <a:ext cx="3051810" cy="293370"/>
            <a:chOff x="335025" y="6346634"/>
            <a:chExt cx="3051810" cy="293370"/>
          </a:xfrm>
        </p:grpSpPr>
        <p:sp>
          <p:nvSpPr>
            <p:cNvPr id="22" name="object 22"/>
            <p:cNvSpPr/>
            <p:nvPr/>
          </p:nvSpPr>
          <p:spPr>
            <a:xfrm>
              <a:off x="341375" y="6352984"/>
              <a:ext cx="710565" cy="280670"/>
            </a:xfrm>
            <a:custGeom>
              <a:avLst/>
              <a:gdLst/>
              <a:ahLst/>
              <a:cxnLst/>
              <a:rect l="l" t="t" r="r" b="b"/>
              <a:pathLst>
                <a:path w="710565" h="280670">
                  <a:moveTo>
                    <a:pt x="709993" y="0"/>
                  </a:moveTo>
                  <a:lnTo>
                    <a:pt x="0" y="0"/>
                  </a:lnTo>
                  <a:lnTo>
                    <a:pt x="0" y="280136"/>
                  </a:lnTo>
                  <a:lnTo>
                    <a:pt x="709993" y="280136"/>
                  </a:lnTo>
                  <a:lnTo>
                    <a:pt x="70999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5025" y="6346634"/>
              <a:ext cx="3051810" cy="293370"/>
            </a:xfrm>
            <a:custGeom>
              <a:avLst/>
              <a:gdLst/>
              <a:ahLst/>
              <a:cxnLst/>
              <a:rect l="l" t="t" r="r" b="b"/>
              <a:pathLst>
                <a:path w="3051810" h="293370">
                  <a:moveTo>
                    <a:pt x="716343" y="0"/>
                  </a:moveTo>
                  <a:lnTo>
                    <a:pt x="716343" y="292836"/>
                  </a:lnTo>
                </a:path>
                <a:path w="3051810" h="293370">
                  <a:moveTo>
                    <a:pt x="6350" y="0"/>
                  </a:moveTo>
                  <a:lnTo>
                    <a:pt x="6350" y="292836"/>
                  </a:lnTo>
                </a:path>
                <a:path w="3051810" h="293370">
                  <a:moveTo>
                    <a:pt x="3044952" y="0"/>
                  </a:moveTo>
                  <a:lnTo>
                    <a:pt x="3044952" y="292836"/>
                  </a:lnTo>
                </a:path>
                <a:path w="3051810" h="293370">
                  <a:moveTo>
                    <a:pt x="0" y="6349"/>
                  </a:moveTo>
                  <a:lnTo>
                    <a:pt x="3051302" y="6349"/>
                  </a:lnTo>
                </a:path>
                <a:path w="3051810" h="293370">
                  <a:moveTo>
                    <a:pt x="0" y="286486"/>
                  </a:moveTo>
                  <a:lnTo>
                    <a:pt x="3051302" y="2864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24483" y="6334150"/>
            <a:ext cx="194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ФГОС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обновлённый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35" y="2285"/>
            <a:ext cx="1008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3496"/>
                </a:solidFill>
                <a:latin typeface="Calibri"/>
                <a:cs typeface="Calibri"/>
              </a:rPr>
              <a:t>Количество</a:t>
            </a:r>
            <a:r>
              <a:rPr sz="2400" spc="-6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496"/>
                </a:solidFill>
                <a:latin typeface="Calibri"/>
                <a:cs typeface="Calibri"/>
              </a:rPr>
              <a:t>часов</a:t>
            </a:r>
            <a:r>
              <a:rPr sz="2400" spc="-6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496"/>
                </a:solidFill>
                <a:latin typeface="Calibri"/>
                <a:cs typeface="Calibri"/>
              </a:rPr>
              <a:t>в</a:t>
            </a:r>
            <a:r>
              <a:rPr sz="2400" spc="-4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496"/>
                </a:solidFill>
                <a:latin typeface="Calibri"/>
                <a:cs typeface="Calibri"/>
              </a:rPr>
              <a:t>соответствии</a:t>
            </a:r>
            <a:r>
              <a:rPr sz="2400" spc="-7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496"/>
                </a:solidFill>
                <a:latin typeface="Calibri"/>
                <a:cs typeface="Calibri"/>
              </a:rPr>
              <a:t>с</a:t>
            </a:r>
            <a:r>
              <a:rPr sz="2400" spc="-5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496"/>
                </a:solidFill>
                <a:latin typeface="Calibri"/>
                <a:cs typeface="Calibri"/>
              </a:rPr>
              <a:t>федеральными</a:t>
            </a:r>
            <a:r>
              <a:rPr sz="2400" spc="-1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496"/>
                </a:solidFill>
                <a:latin typeface="Calibri"/>
                <a:cs typeface="Calibri"/>
              </a:rPr>
              <a:t>рабочими</a:t>
            </a:r>
            <a:r>
              <a:rPr sz="2400" spc="-4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496"/>
                </a:solidFill>
                <a:latin typeface="Calibri"/>
                <a:cs typeface="Calibri"/>
              </a:rPr>
              <a:t>программами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367741"/>
            <a:ext cx="2178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496"/>
                </a:solidFill>
                <a:latin typeface="Calibri"/>
                <a:cs typeface="Calibri"/>
              </a:rPr>
              <a:t>на</a:t>
            </a:r>
            <a:r>
              <a:rPr sz="2400" b="1" spc="-2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496"/>
                </a:solidFill>
                <a:latin typeface="Calibri"/>
                <a:cs typeface="Calibri"/>
              </a:rPr>
              <a:t>уровень</a:t>
            </a:r>
            <a:r>
              <a:rPr sz="2400" b="1" spc="-1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3496"/>
                </a:solidFill>
                <a:latin typeface="Calibri"/>
                <a:cs typeface="Calibri"/>
              </a:rPr>
              <a:t>НОО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25158"/>
              </p:ext>
            </p:extLst>
          </p:nvPr>
        </p:nvGraphicFramePr>
        <p:xfrm>
          <a:off x="183845" y="742950"/>
          <a:ext cx="11713210" cy="5841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070">
                <a:tc rowSpan="2">
                  <a:txBody>
                    <a:bodyPr/>
                    <a:lstStyle/>
                    <a:p>
                      <a:pPr marL="676275" marR="669925" indent="5334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Учебные 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часы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6990">
                        <a:lnSpc>
                          <a:spcPts val="1670"/>
                        </a:lnSpc>
                        <a:spcBef>
                          <a:spcPts val="10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неделю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год,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уровень)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ФРП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910"/>
                        </a:lnSpc>
                      </a:pP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Уменьшать</a:t>
                      </a:r>
                      <a:r>
                        <a:rPr sz="16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указанное</a:t>
                      </a:r>
                      <a:r>
                        <a:rPr sz="16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ФРП,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 err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нельзя</a:t>
                      </a:r>
                      <a:r>
                        <a:rPr sz="1600" b="1" spc="-1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!!!</a:t>
                      </a:r>
                      <a:r>
                        <a:rPr lang="ru-RU" sz="1600" b="1" spc="-1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IV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834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675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165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2-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170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ч.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чтение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8826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«Обучение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грамоте»</a:t>
                      </a:r>
                      <a:r>
                        <a:rPr sz="14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(180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ч: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язык»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«Литературное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чтение»).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После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периода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грамоте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начинается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раздельное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предметов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язык»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«Литературное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чтение».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«Литературное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чтение»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отводится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менее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недель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(40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часов),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неделю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4544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часов.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367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540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132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136 ч.,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часов.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898525" marR="511809" indent="-3784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Окружающий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мир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7743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270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ч.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ОРКСЭ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86435" marR="372110" indent="-3079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Изобразительное искусство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6904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135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ч.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Музыка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60870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135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год.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Труд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(технология)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60870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135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2-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год.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4631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405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1400" spc="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102 ч;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ч;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ч.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классе.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28082" y="350901"/>
            <a:ext cx="3628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ФРП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по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всем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предметам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на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портале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530" y="5714238"/>
            <a:ext cx="1670685" cy="323215"/>
          </a:xfrm>
          <a:custGeom>
            <a:avLst/>
            <a:gdLst/>
            <a:ahLst/>
            <a:cxnLst/>
            <a:rect l="l" t="t" r="r" b="b"/>
            <a:pathLst>
              <a:path w="1670685" h="323214">
                <a:moveTo>
                  <a:pt x="0" y="323088"/>
                </a:moveTo>
                <a:lnTo>
                  <a:pt x="1670304" y="323088"/>
                </a:lnTo>
                <a:lnTo>
                  <a:pt x="1670304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649779" y="4774120"/>
            <a:ext cx="3256279" cy="1267460"/>
            <a:chOff x="8649779" y="4774120"/>
            <a:chExt cx="3256279" cy="1267460"/>
          </a:xfrm>
        </p:grpSpPr>
        <p:sp>
          <p:nvSpPr>
            <p:cNvPr id="8" name="object 8"/>
            <p:cNvSpPr/>
            <p:nvPr/>
          </p:nvSpPr>
          <p:spPr>
            <a:xfrm>
              <a:off x="8654542" y="4778883"/>
              <a:ext cx="3246755" cy="1257935"/>
            </a:xfrm>
            <a:custGeom>
              <a:avLst/>
              <a:gdLst/>
              <a:ahLst/>
              <a:cxnLst/>
              <a:rect l="l" t="t" r="r" b="b"/>
              <a:pathLst>
                <a:path w="3246754" h="1257935">
                  <a:moveTo>
                    <a:pt x="3122929" y="0"/>
                  </a:moveTo>
                  <a:lnTo>
                    <a:pt x="0" y="529082"/>
                  </a:lnTo>
                  <a:lnTo>
                    <a:pt x="123316" y="1257338"/>
                  </a:lnTo>
                  <a:lnTo>
                    <a:pt x="3246247" y="728345"/>
                  </a:lnTo>
                  <a:lnTo>
                    <a:pt x="3122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54542" y="4778883"/>
              <a:ext cx="3246755" cy="1257935"/>
            </a:xfrm>
            <a:custGeom>
              <a:avLst/>
              <a:gdLst/>
              <a:ahLst/>
              <a:cxnLst/>
              <a:rect l="l" t="t" r="r" b="b"/>
              <a:pathLst>
                <a:path w="3246754" h="1257935">
                  <a:moveTo>
                    <a:pt x="0" y="529082"/>
                  </a:moveTo>
                  <a:lnTo>
                    <a:pt x="3122929" y="0"/>
                  </a:lnTo>
                  <a:lnTo>
                    <a:pt x="3246247" y="728345"/>
                  </a:lnTo>
                  <a:lnTo>
                    <a:pt x="123316" y="1257338"/>
                  </a:lnTo>
                  <a:lnTo>
                    <a:pt x="0" y="529082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6335" y="4981067"/>
              <a:ext cx="2900680" cy="93800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985631" y="383489"/>
            <a:ext cx="28759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https://edsoo.ru/rabochie-programmy/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107061"/>
            <a:ext cx="117144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Федеральный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учебный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план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(ФУП)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начального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общего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образования,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5-</a:t>
            </a:r>
            <a:r>
              <a:rPr sz="2200" i="1" dirty="0">
                <a:latin typeface="Calibri"/>
                <a:cs typeface="Calibri"/>
              </a:rPr>
              <a:t>дневная</a:t>
            </a:r>
            <a:r>
              <a:rPr sz="2200" i="1" spc="-10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учебная</a:t>
            </a:r>
            <a:r>
              <a:rPr sz="2200" i="1" spc="-7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неделя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8540" y="1159763"/>
            <a:ext cx="4657725" cy="183197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937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25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часть:</a:t>
            </a:r>
            <a:endParaRPr sz="1600">
              <a:latin typeface="Calibri"/>
              <a:cs typeface="Calibri"/>
            </a:endParaRPr>
          </a:p>
          <a:p>
            <a:pPr marL="333375" marR="307975" indent="-2870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33375" algn="l"/>
              </a:tabLst>
            </a:pP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3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3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каждому</a:t>
            </a:r>
            <a:r>
              <a:rPr sz="13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предмету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3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1300" b="1" spc="-20" dirty="0">
                <a:solidFill>
                  <a:srgbClr val="C00000"/>
                </a:solidFill>
                <a:latin typeface="Calibri"/>
                <a:cs typeface="Calibri"/>
              </a:rPr>
              <a:t> быть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3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00000"/>
                </a:solidFill>
                <a:latin typeface="Calibri"/>
                <a:cs typeface="Calibri"/>
              </a:rPr>
              <a:t>чем</a:t>
            </a:r>
            <a:r>
              <a:rPr sz="13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C00000"/>
                </a:solidFill>
                <a:latin typeface="Calibri"/>
                <a:cs typeface="Calibri"/>
              </a:rPr>
              <a:t>ФРП</a:t>
            </a:r>
            <a:endParaRPr sz="1300">
              <a:latin typeface="Calibri"/>
              <a:cs typeface="Calibri"/>
            </a:endParaRPr>
          </a:p>
          <a:p>
            <a:pPr marL="333375" marR="290830" indent="-287020">
              <a:lnSpc>
                <a:spcPct val="100000"/>
              </a:lnSpc>
              <a:buFont typeface="Arial MT"/>
              <a:buChar char="•"/>
              <a:tabLst>
                <a:tab pos="333375" algn="l"/>
              </a:tabLst>
            </a:pPr>
            <a:r>
              <a:rPr sz="1300" b="1" dirty="0">
                <a:latin typeface="Calibri"/>
                <a:cs typeface="Calibri"/>
              </a:rPr>
              <a:t>Изучение</a:t>
            </a:r>
            <a:r>
              <a:rPr sz="1300" b="1" spc="-4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родного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языка</a:t>
            </a:r>
            <a:r>
              <a:rPr sz="1300" b="1" spc="-5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и</a:t>
            </a:r>
            <a:r>
              <a:rPr sz="1300" b="1" spc="-5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родной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литературы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из</a:t>
            </a:r>
            <a:r>
              <a:rPr sz="1300" b="1" spc="-5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числа </a:t>
            </a:r>
            <a:r>
              <a:rPr sz="1300" b="1" dirty="0">
                <a:latin typeface="Calibri"/>
                <a:cs typeface="Calibri"/>
              </a:rPr>
              <a:t>языков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народов </a:t>
            </a:r>
            <a:r>
              <a:rPr sz="1300" b="1" dirty="0">
                <a:latin typeface="Calibri"/>
                <a:cs typeface="Calibri"/>
              </a:rPr>
              <a:t>РФ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осуществляется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при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наличии</a:t>
            </a:r>
            <a:endParaRPr sz="1300">
              <a:latin typeface="Calibri"/>
              <a:cs typeface="Calibri"/>
            </a:endParaRPr>
          </a:p>
          <a:p>
            <a:pPr marL="333375" marR="183515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возможностей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ОУ</a:t>
            </a:r>
            <a:r>
              <a:rPr sz="1300" b="1" spc="-4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и</a:t>
            </a:r>
            <a:r>
              <a:rPr sz="1300" b="1" spc="-5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по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заявлению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родителей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(законных представителей)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несовершеннолетних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обучающихся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(см. </a:t>
            </a:r>
            <a:r>
              <a:rPr sz="1300" b="1" dirty="0">
                <a:latin typeface="Calibri"/>
                <a:cs typeface="Calibri"/>
              </a:rPr>
              <a:t>вариант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3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ФУП)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1588" y="3374135"/>
            <a:ext cx="4654550" cy="107759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30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Часть,</a:t>
            </a:r>
            <a:r>
              <a:rPr sz="16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endParaRPr sz="1600" dirty="0">
              <a:latin typeface="Calibri"/>
              <a:cs typeface="Calibri"/>
            </a:endParaRPr>
          </a:p>
          <a:p>
            <a:pPr marL="46355" marR="194310">
              <a:lnSpc>
                <a:spcPts val="1630"/>
              </a:lnSpc>
              <a:spcBef>
                <a:spcPts val="295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отношений,</a:t>
            </a:r>
            <a:r>
              <a:rPr sz="16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которая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позволяет </a:t>
            </a:r>
            <a:r>
              <a:rPr sz="1300" b="1" dirty="0">
                <a:latin typeface="Calibri"/>
                <a:cs typeface="Calibri"/>
              </a:rPr>
              <a:t>обеспечить</a:t>
            </a:r>
            <a:r>
              <a:rPr sz="1300" b="1" spc="-4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реализацию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стандарта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по</a:t>
            </a:r>
            <a:r>
              <a:rPr sz="1300" b="1" spc="-6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физической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культуре</a:t>
            </a:r>
            <a:r>
              <a:rPr sz="1300" b="1" spc="-45" dirty="0">
                <a:latin typeface="Calibri"/>
                <a:cs typeface="Calibri"/>
              </a:rPr>
              <a:t> </a:t>
            </a:r>
            <a:r>
              <a:rPr sz="1300" b="1" spc="-50" dirty="0">
                <a:latin typeface="Calibri"/>
                <a:cs typeface="Calibri"/>
              </a:rPr>
              <a:t>в</a:t>
            </a:r>
            <a:endParaRPr sz="1300" dirty="0">
              <a:latin typeface="Calibri"/>
              <a:cs typeface="Calibri"/>
            </a:endParaRPr>
          </a:p>
          <a:p>
            <a:pPr marL="46355">
              <a:lnSpc>
                <a:spcPts val="1495"/>
              </a:lnSpc>
            </a:pPr>
            <a:r>
              <a:rPr sz="1300" b="1" spc="-10" dirty="0" smtClean="0">
                <a:latin typeface="Calibri"/>
                <a:cs typeface="Calibri"/>
              </a:rPr>
              <a:t>1-</a:t>
            </a:r>
            <a:r>
              <a:rPr sz="1300" b="1" dirty="0" smtClean="0">
                <a:latin typeface="Calibri"/>
                <a:cs typeface="Calibri"/>
              </a:rPr>
              <a:t>3</a:t>
            </a:r>
            <a:r>
              <a:rPr sz="1300" b="1" spc="-20" dirty="0" smtClean="0">
                <a:latin typeface="Calibri"/>
                <a:cs typeface="Calibri"/>
              </a:rPr>
              <a:t> </a:t>
            </a:r>
            <a:r>
              <a:rPr sz="1300" b="1" dirty="0" err="1" smtClean="0">
                <a:latin typeface="Calibri"/>
                <a:cs typeface="Calibri"/>
              </a:rPr>
              <a:t>классах</a:t>
            </a:r>
            <a:r>
              <a:rPr sz="1300" b="1" spc="-5" dirty="0" smtClean="0">
                <a:latin typeface="Calibri"/>
                <a:cs typeface="Calibri"/>
              </a:rPr>
              <a:t> </a:t>
            </a:r>
            <a:r>
              <a:rPr sz="1300" b="1" dirty="0" smtClean="0">
                <a:latin typeface="Calibri"/>
                <a:cs typeface="Calibri"/>
              </a:rPr>
              <a:t>в</a:t>
            </a:r>
            <a:r>
              <a:rPr sz="1300" b="1" spc="-35" dirty="0" smtClean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полном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объеме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(3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часа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в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неделю!)</a:t>
            </a:r>
            <a:endParaRPr sz="13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1335" y="697611"/>
          <a:ext cx="6782431" cy="591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655">
                <a:tc rowSpan="2"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0325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(количество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неделю)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III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IV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 gridSpan="6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 rowSpan="2">
                  <a:txBody>
                    <a:bodyPr/>
                    <a:lstStyle/>
                    <a:p>
                      <a:pPr marL="6985" marR="95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литературное чтение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чтение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6985" marR="636905">
                        <a:lnSpc>
                          <a:spcPts val="1440"/>
                        </a:lnSpc>
                      </a:pPr>
                      <a:r>
                        <a:rPr sz="12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200" spc="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естествознание (Окружающий</a:t>
                      </a:r>
                      <a:r>
                        <a:rPr sz="1200" spc="5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мир)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мир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ОРКСЭ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ОРКСЭ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Музыка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Технология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Труд</a:t>
                      </a:r>
                      <a:r>
                        <a:rPr sz="1600" b="1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(технология)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-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950">
                <a:tc gridSpan="2">
                  <a:txBody>
                    <a:bodyPr/>
                    <a:lstStyle/>
                    <a:p>
                      <a:pPr marL="24466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2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200" b="1" i="1" spc="-20" dirty="0">
                          <a:latin typeface="Calibri"/>
                          <a:cs typeface="Calibri"/>
                        </a:rPr>
                        <a:t> 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7190"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участниками образовательных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отношений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20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b="1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b="1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5-дневной</a:t>
                      </a:r>
                      <a:r>
                        <a:rPr sz="120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87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04520">
                <a:tc gridSpan="2">
                  <a:txBody>
                    <a:bodyPr/>
                    <a:lstStyle/>
                    <a:p>
                      <a:pPr marL="205104" marR="1905" indent="-19812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нормативами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Санитарно-эпидемиологическими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требованиями,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более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368540" y="4869179"/>
            <a:ext cx="4654550" cy="92392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 marR="11239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ФОП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позволяют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реализовать углублённое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изучение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при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дневной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учебной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неделе!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9000" y="756489"/>
            <a:ext cx="5205730" cy="359073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b="1" dirty="0" err="1" smtClean="0">
                <a:latin typeface="Calibri"/>
                <a:cs typeface="Calibri"/>
              </a:rPr>
              <a:t>При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разработке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учебного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ОУ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обращаем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на: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8804" y="5881506"/>
            <a:ext cx="3621404" cy="6940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ФРП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по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всем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предметам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на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портале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https://edsoo.ru/rabochie-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programmy/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2023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99136"/>
            <a:ext cx="11439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Реализация</a:t>
            </a:r>
            <a:r>
              <a:rPr sz="3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3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культуре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уровне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НОО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188" y="1105914"/>
            <a:ext cx="110966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Основные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разделы,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обязательные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изучения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каждом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классе:</a:t>
            </a:r>
            <a:endParaRPr sz="1800" dirty="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«Знания</a:t>
            </a:r>
            <a:r>
              <a:rPr sz="1800" spc="-5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о</a:t>
            </a:r>
            <a:r>
              <a:rPr sz="1800" spc="-6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физической</a:t>
            </a:r>
            <a:r>
              <a:rPr sz="1800" spc="-3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культуре»,</a:t>
            </a:r>
            <a:endParaRPr sz="1800" dirty="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«Способы</a:t>
            </a:r>
            <a:r>
              <a:rPr sz="1800" spc="-5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самостоятельной</a:t>
            </a:r>
            <a:r>
              <a:rPr sz="1800" spc="-6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деятельности»,</a:t>
            </a:r>
            <a:endParaRPr sz="1800" dirty="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«Физическое</a:t>
            </a:r>
            <a:r>
              <a:rPr sz="1800" spc="-75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совершенствование»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«Физическое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совершенствование»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реализуется</a:t>
            </a:r>
            <a:r>
              <a:rPr sz="1800" spc="-2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исходя</a:t>
            </a:r>
            <a:r>
              <a:rPr sz="1800" spc="-5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из</a:t>
            </a:r>
            <a:r>
              <a:rPr sz="1800" spc="-15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наличия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материально-технической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базы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ОУ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Количество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часов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3968" y="3501516"/>
            <a:ext cx="2439162" cy="8592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34315" indent="-221615">
              <a:lnSpc>
                <a:spcPct val="100000"/>
              </a:lnSpc>
              <a:spcBef>
                <a:spcPts val="1180"/>
              </a:spcBef>
              <a:buAutoNum type="arabicPlain"/>
              <a:tabLst>
                <a:tab pos="234315" algn="l"/>
              </a:tabLst>
            </a:pPr>
            <a:r>
              <a:rPr lang="ru-RU" sz="1800" dirty="0">
                <a:latin typeface="Calibri"/>
                <a:cs typeface="Calibri"/>
              </a:rPr>
              <a:t>класс – 66 ч.</a:t>
            </a: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234315" algn="l"/>
              </a:tabLst>
            </a:pPr>
            <a:r>
              <a:rPr lang="ru-RU" sz="1800" dirty="0">
                <a:latin typeface="Calibri"/>
                <a:cs typeface="Calibri"/>
              </a:rPr>
              <a:t>2-4 к</a:t>
            </a:r>
            <a:r>
              <a:rPr lang="ru-RU" dirty="0">
                <a:latin typeface="Calibri"/>
                <a:cs typeface="Calibri"/>
              </a:rPr>
              <a:t>лассы - </a:t>
            </a:r>
            <a:r>
              <a:rPr lang="ru-RU" sz="1800" spc="-15" dirty="0">
                <a:latin typeface="Calibri"/>
                <a:cs typeface="Calibri"/>
              </a:rPr>
              <a:t>68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ч</a:t>
            </a:r>
            <a:r>
              <a:rPr lang="ru-RU" sz="1800" spc="-2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5032" y="3571723"/>
            <a:ext cx="66605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неделю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—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рамках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учебного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плана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+1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час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неделю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—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двигательная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активность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(за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рамками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счет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внеурочной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деятельности,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например:</a:t>
            </a:r>
            <a:r>
              <a:rPr sz="18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ритмика,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танцы,</a:t>
            </a:r>
            <a:r>
              <a:rPr sz="1800" i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аэробика,</a:t>
            </a:r>
            <a:r>
              <a:rPr sz="1800" i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подвижные</a:t>
            </a:r>
            <a:r>
              <a:rPr sz="1800" i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игры</a:t>
            </a:r>
            <a:r>
              <a:rPr sz="1800" i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народов</a:t>
            </a:r>
            <a:r>
              <a:rPr sz="1800" i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России</a:t>
            </a:r>
            <a:r>
              <a:rPr sz="1800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i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т.п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.)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2172" y="3380610"/>
            <a:ext cx="1943100" cy="1318260"/>
          </a:xfrm>
          <a:custGeom>
            <a:avLst/>
            <a:gdLst/>
            <a:ahLst/>
            <a:cxnLst/>
            <a:rect l="l" t="t" r="r" b="b"/>
            <a:pathLst>
              <a:path w="1943100" h="1318260">
                <a:moveTo>
                  <a:pt x="0" y="219710"/>
                </a:moveTo>
                <a:lnTo>
                  <a:pt x="4466" y="175447"/>
                </a:lnTo>
                <a:lnTo>
                  <a:pt x="17273" y="134213"/>
                </a:lnTo>
                <a:lnTo>
                  <a:pt x="37538" y="96893"/>
                </a:lnTo>
                <a:lnTo>
                  <a:pt x="64373" y="64373"/>
                </a:lnTo>
                <a:lnTo>
                  <a:pt x="96893" y="37538"/>
                </a:lnTo>
                <a:lnTo>
                  <a:pt x="134213" y="17273"/>
                </a:lnTo>
                <a:lnTo>
                  <a:pt x="175447" y="4466"/>
                </a:lnTo>
                <a:lnTo>
                  <a:pt x="219710" y="0"/>
                </a:lnTo>
                <a:lnTo>
                  <a:pt x="1723389" y="0"/>
                </a:lnTo>
                <a:lnTo>
                  <a:pt x="1767652" y="4466"/>
                </a:lnTo>
                <a:lnTo>
                  <a:pt x="1808886" y="17273"/>
                </a:lnTo>
                <a:lnTo>
                  <a:pt x="1846206" y="37538"/>
                </a:lnTo>
                <a:lnTo>
                  <a:pt x="1878726" y="64373"/>
                </a:lnTo>
                <a:lnTo>
                  <a:pt x="1905561" y="96893"/>
                </a:lnTo>
                <a:lnTo>
                  <a:pt x="1925826" y="134213"/>
                </a:lnTo>
                <a:lnTo>
                  <a:pt x="1938633" y="175447"/>
                </a:lnTo>
                <a:lnTo>
                  <a:pt x="1943100" y="219710"/>
                </a:lnTo>
                <a:lnTo>
                  <a:pt x="1943100" y="1098550"/>
                </a:lnTo>
                <a:lnTo>
                  <a:pt x="1938633" y="1142812"/>
                </a:lnTo>
                <a:lnTo>
                  <a:pt x="1925826" y="1184046"/>
                </a:lnTo>
                <a:lnTo>
                  <a:pt x="1905561" y="1221366"/>
                </a:lnTo>
                <a:lnTo>
                  <a:pt x="1878726" y="1253886"/>
                </a:lnTo>
                <a:lnTo>
                  <a:pt x="1846206" y="1280721"/>
                </a:lnTo>
                <a:lnTo>
                  <a:pt x="1808886" y="1300986"/>
                </a:lnTo>
                <a:lnTo>
                  <a:pt x="1767652" y="1313793"/>
                </a:lnTo>
                <a:lnTo>
                  <a:pt x="1723389" y="1318259"/>
                </a:lnTo>
                <a:lnTo>
                  <a:pt x="219710" y="1318259"/>
                </a:lnTo>
                <a:lnTo>
                  <a:pt x="175447" y="1313793"/>
                </a:lnTo>
                <a:lnTo>
                  <a:pt x="134213" y="1300986"/>
                </a:lnTo>
                <a:lnTo>
                  <a:pt x="96893" y="1280721"/>
                </a:lnTo>
                <a:lnTo>
                  <a:pt x="64373" y="1253886"/>
                </a:lnTo>
                <a:lnTo>
                  <a:pt x="37538" y="1221366"/>
                </a:lnTo>
                <a:lnTo>
                  <a:pt x="17273" y="1184046"/>
                </a:lnTo>
                <a:lnTo>
                  <a:pt x="4466" y="1142812"/>
                </a:lnTo>
                <a:lnTo>
                  <a:pt x="0" y="1098550"/>
                </a:lnTo>
                <a:lnTo>
                  <a:pt x="0" y="219710"/>
                </a:lnTo>
                <a:close/>
              </a:path>
            </a:pathLst>
          </a:custGeom>
          <a:ln w="32004">
            <a:solidFill>
              <a:srgbClr val="2E528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40216" y="3934330"/>
            <a:ext cx="497840" cy="105410"/>
          </a:xfrm>
          <a:custGeom>
            <a:avLst/>
            <a:gdLst/>
            <a:ahLst/>
            <a:cxnLst/>
            <a:rect l="l" t="t" r="r" b="b"/>
            <a:pathLst>
              <a:path w="497839" h="105410">
                <a:moveTo>
                  <a:pt x="35051" y="35051"/>
                </a:moveTo>
                <a:lnTo>
                  <a:pt x="0" y="35051"/>
                </a:lnTo>
                <a:lnTo>
                  <a:pt x="0" y="70103"/>
                </a:lnTo>
                <a:lnTo>
                  <a:pt x="35051" y="70103"/>
                </a:lnTo>
                <a:lnTo>
                  <a:pt x="35051" y="35051"/>
                </a:lnTo>
                <a:close/>
              </a:path>
              <a:path w="497839" h="105410">
                <a:moveTo>
                  <a:pt x="105156" y="35051"/>
                </a:moveTo>
                <a:lnTo>
                  <a:pt x="70104" y="35051"/>
                </a:lnTo>
                <a:lnTo>
                  <a:pt x="70104" y="70103"/>
                </a:lnTo>
                <a:lnTo>
                  <a:pt x="105156" y="70103"/>
                </a:lnTo>
                <a:lnTo>
                  <a:pt x="105156" y="35051"/>
                </a:lnTo>
                <a:close/>
              </a:path>
              <a:path w="497839" h="105410">
                <a:moveTo>
                  <a:pt x="175260" y="35051"/>
                </a:moveTo>
                <a:lnTo>
                  <a:pt x="140208" y="35051"/>
                </a:lnTo>
                <a:lnTo>
                  <a:pt x="140208" y="70103"/>
                </a:lnTo>
                <a:lnTo>
                  <a:pt x="175260" y="70103"/>
                </a:lnTo>
                <a:lnTo>
                  <a:pt x="175260" y="35051"/>
                </a:lnTo>
                <a:close/>
              </a:path>
              <a:path w="497839" h="105410">
                <a:moveTo>
                  <a:pt x="245363" y="35051"/>
                </a:moveTo>
                <a:lnTo>
                  <a:pt x="210312" y="35051"/>
                </a:lnTo>
                <a:lnTo>
                  <a:pt x="210312" y="70103"/>
                </a:lnTo>
                <a:lnTo>
                  <a:pt x="245363" y="70103"/>
                </a:lnTo>
                <a:lnTo>
                  <a:pt x="245363" y="35051"/>
                </a:lnTo>
                <a:close/>
              </a:path>
              <a:path w="497839" h="105410">
                <a:moveTo>
                  <a:pt x="315468" y="35051"/>
                </a:moveTo>
                <a:lnTo>
                  <a:pt x="280415" y="35051"/>
                </a:lnTo>
                <a:lnTo>
                  <a:pt x="280415" y="70103"/>
                </a:lnTo>
                <a:lnTo>
                  <a:pt x="315468" y="70103"/>
                </a:lnTo>
                <a:lnTo>
                  <a:pt x="315468" y="35051"/>
                </a:lnTo>
                <a:close/>
              </a:path>
              <a:path w="497839" h="105410">
                <a:moveTo>
                  <a:pt x="385572" y="35051"/>
                </a:moveTo>
                <a:lnTo>
                  <a:pt x="350520" y="35051"/>
                </a:lnTo>
                <a:lnTo>
                  <a:pt x="350520" y="70103"/>
                </a:lnTo>
                <a:lnTo>
                  <a:pt x="385572" y="70103"/>
                </a:lnTo>
                <a:lnTo>
                  <a:pt x="385572" y="35051"/>
                </a:lnTo>
                <a:close/>
              </a:path>
              <a:path w="497839" h="105410">
                <a:moveTo>
                  <a:pt x="392684" y="0"/>
                </a:moveTo>
                <a:lnTo>
                  <a:pt x="392684" y="105155"/>
                </a:lnTo>
                <a:lnTo>
                  <a:pt x="497839" y="52577"/>
                </a:lnTo>
                <a:lnTo>
                  <a:pt x="392684" y="0"/>
                </a:lnTo>
                <a:close/>
              </a:path>
            </a:pathLst>
          </a:custGeom>
          <a:solidFill>
            <a:srgbClr val="255AB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904" y="700277"/>
            <a:ext cx="5703531" cy="5838606"/>
            <a:chOff x="154832" y="676160"/>
            <a:chExt cx="7142421" cy="5996432"/>
          </a:xfrm>
        </p:grpSpPr>
        <p:sp>
          <p:nvSpPr>
            <p:cNvPr id="3" name="object 3"/>
            <p:cNvSpPr/>
            <p:nvPr/>
          </p:nvSpPr>
          <p:spPr>
            <a:xfrm>
              <a:off x="194144" y="676160"/>
              <a:ext cx="7103109" cy="662940"/>
            </a:xfrm>
            <a:custGeom>
              <a:avLst/>
              <a:gdLst/>
              <a:ahLst/>
              <a:cxnLst/>
              <a:rect l="l" t="t" r="r" b="b"/>
              <a:pathLst>
                <a:path w="7103109" h="662940">
                  <a:moveTo>
                    <a:pt x="1972691" y="0"/>
                  </a:moveTo>
                  <a:lnTo>
                    <a:pt x="0" y="0"/>
                  </a:lnTo>
                  <a:lnTo>
                    <a:pt x="0" y="662419"/>
                  </a:lnTo>
                  <a:lnTo>
                    <a:pt x="1972691" y="662419"/>
                  </a:lnTo>
                  <a:lnTo>
                    <a:pt x="1972691" y="0"/>
                  </a:lnTo>
                  <a:close/>
                </a:path>
                <a:path w="7103109" h="662940">
                  <a:moveTo>
                    <a:pt x="7103008" y="0"/>
                  </a:moveTo>
                  <a:lnTo>
                    <a:pt x="1972729" y="0"/>
                  </a:lnTo>
                  <a:lnTo>
                    <a:pt x="1972729" y="662419"/>
                  </a:lnTo>
                  <a:lnTo>
                    <a:pt x="7103008" y="662419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144" y="1338579"/>
              <a:ext cx="7103109" cy="426720"/>
            </a:xfrm>
            <a:custGeom>
              <a:avLst/>
              <a:gdLst/>
              <a:ahLst/>
              <a:cxnLst/>
              <a:rect l="l" t="t" r="r" b="b"/>
              <a:pathLst>
                <a:path w="7103109" h="426719">
                  <a:moveTo>
                    <a:pt x="1972691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1972691" y="426720"/>
                  </a:lnTo>
                  <a:lnTo>
                    <a:pt x="1972691" y="0"/>
                  </a:lnTo>
                  <a:close/>
                </a:path>
                <a:path w="7103109" h="426719">
                  <a:moveTo>
                    <a:pt x="7103008" y="0"/>
                  </a:moveTo>
                  <a:lnTo>
                    <a:pt x="1972729" y="0"/>
                  </a:lnTo>
                  <a:lnTo>
                    <a:pt x="1972729" y="426720"/>
                  </a:lnTo>
                  <a:lnTo>
                    <a:pt x="7103008" y="426720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144" y="1765299"/>
              <a:ext cx="7103109" cy="929640"/>
            </a:xfrm>
            <a:custGeom>
              <a:avLst/>
              <a:gdLst/>
              <a:ahLst/>
              <a:cxnLst/>
              <a:rect l="l" t="t" r="r" b="b"/>
              <a:pathLst>
                <a:path w="7103109" h="929639">
                  <a:moveTo>
                    <a:pt x="1972691" y="0"/>
                  </a:moveTo>
                  <a:lnTo>
                    <a:pt x="0" y="0"/>
                  </a:lnTo>
                  <a:lnTo>
                    <a:pt x="0" y="929640"/>
                  </a:lnTo>
                  <a:lnTo>
                    <a:pt x="1972691" y="929640"/>
                  </a:lnTo>
                  <a:lnTo>
                    <a:pt x="1972691" y="0"/>
                  </a:lnTo>
                  <a:close/>
                </a:path>
                <a:path w="7103109" h="929639">
                  <a:moveTo>
                    <a:pt x="7103008" y="0"/>
                  </a:moveTo>
                  <a:lnTo>
                    <a:pt x="1972729" y="0"/>
                  </a:lnTo>
                  <a:lnTo>
                    <a:pt x="1972729" y="929640"/>
                  </a:lnTo>
                  <a:lnTo>
                    <a:pt x="7103008" y="929640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4143" y="2764259"/>
              <a:ext cx="7085600" cy="860320"/>
            </a:xfrm>
            <a:custGeom>
              <a:avLst/>
              <a:gdLst/>
              <a:ahLst/>
              <a:cxnLst/>
              <a:rect l="l" t="t" r="r" b="b"/>
              <a:pathLst>
                <a:path w="7103109" h="929639">
                  <a:moveTo>
                    <a:pt x="1972691" y="0"/>
                  </a:moveTo>
                  <a:lnTo>
                    <a:pt x="0" y="0"/>
                  </a:lnTo>
                  <a:lnTo>
                    <a:pt x="0" y="929640"/>
                  </a:lnTo>
                  <a:lnTo>
                    <a:pt x="1972691" y="929640"/>
                  </a:lnTo>
                  <a:lnTo>
                    <a:pt x="1972691" y="0"/>
                  </a:lnTo>
                  <a:close/>
                </a:path>
                <a:path w="7103109" h="929639">
                  <a:moveTo>
                    <a:pt x="7103008" y="0"/>
                  </a:moveTo>
                  <a:lnTo>
                    <a:pt x="1972729" y="0"/>
                  </a:lnTo>
                  <a:lnTo>
                    <a:pt x="1972729" y="929640"/>
                  </a:lnTo>
                  <a:lnTo>
                    <a:pt x="7103008" y="929640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4832" y="3634246"/>
              <a:ext cx="7103109" cy="1097280"/>
            </a:xfrm>
            <a:custGeom>
              <a:avLst/>
              <a:gdLst/>
              <a:ahLst/>
              <a:cxnLst/>
              <a:rect l="l" t="t" r="r" b="b"/>
              <a:pathLst>
                <a:path w="7103109" h="1097279">
                  <a:moveTo>
                    <a:pt x="1972691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972691" y="1097280"/>
                  </a:lnTo>
                  <a:lnTo>
                    <a:pt x="1972691" y="0"/>
                  </a:lnTo>
                  <a:close/>
                </a:path>
                <a:path w="7103109" h="1097279">
                  <a:moveTo>
                    <a:pt x="7103008" y="0"/>
                  </a:moveTo>
                  <a:lnTo>
                    <a:pt x="1972729" y="0"/>
                  </a:lnTo>
                  <a:lnTo>
                    <a:pt x="1972729" y="1097280"/>
                  </a:lnTo>
                  <a:lnTo>
                    <a:pt x="7103008" y="1097280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94144" y="4721859"/>
              <a:ext cx="7103109" cy="426720"/>
            </a:xfrm>
            <a:custGeom>
              <a:avLst/>
              <a:gdLst/>
              <a:ahLst/>
              <a:cxnLst/>
              <a:rect l="l" t="t" r="r" b="b"/>
              <a:pathLst>
                <a:path w="7103109" h="426720">
                  <a:moveTo>
                    <a:pt x="1972691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1972691" y="426720"/>
                  </a:lnTo>
                  <a:lnTo>
                    <a:pt x="1972691" y="0"/>
                  </a:lnTo>
                  <a:close/>
                </a:path>
                <a:path w="7103109" h="426720">
                  <a:moveTo>
                    <a:pt x="7103008" y="0"/>
                  </a:moveTo>
                  <a:lnTo>
                    <a:pt x="1972729" y="0"/>
                  </a:lnTo>
                  <a:lnTo>
                    <a:pt x="1972729" y="426720"/>
                  </a:lnTo>
                  <a:lnTo>
                    <a:pt x="7103008" y="426720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94144" y="5148592"/>
              <a:ext cx="7103109" cy="929640"/>
            </a:xfrm>
            <a:custGeom>
              <a:avLst/>
              <a:gdLst/>
              <a:ahLst/>
              <a:cxnLst/>
              <a:rect l="l" t="t" r="r" b="b"/>
              <a:pathLst>
                <a:path w="7103109" h="929639">
                  <a:moveTo>
                    <a:pt x="1972691" y="0"/>
                  </a:moveTo>
                  <a:lnTo>
                    <a:pt x="0" y="0"/>
                  </a:lnTo>
                  <a:lnTo>
                    <a:pt x="0" y="929640"/>
                  </a:lnTo>
                  <a:lnTo>
                    <a:pt x="1972691" y="929640"/>
                  </a:lnTo>
                  <a:lnTo>
                    <a:pt x="1972691" y="0"/>
                  </a:lnTo>
                  <a:close/>
                </a:path>
                <a:path w="7103109" h="929639">
                  <a:moveTo>
                    <a:pt x="7103008" y="0"/>
                  </a:moveTo>
                  <a:lnTo>
                    <a:pt x="1972729" y="0"/>
                  </a:lnTo>
                  <a:lnTo>
                    <a:pt x="1972729" y="929640"/>
                  </a:lnTo>
                  <a:lnTo>
                    <a:pt x="7103008" y="929640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144" y="6078232"/>
              <a:ext cx="7103109" cy="594360"/>
            </a:xfrm>
            <a:custGeom>
              <a:avLst/>
              <a:gdLst/>
              <a:ahLst/>
              <a:cxnLst/>
              <a:rect l="l" t="t" r="r" b="b"/>
              <a:pathLst>
                <a:path w="7103109" h="594359">
                  <a:moveTo>
                    <a:pt x="1972691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972691" y="594360"/>
                  </a:lnTo>
                  <a:lnTo>
                    <a:pt x="1972691" y="0"/>
                  </a:lnTo>
                  <a:close/>
                </a:path>
                <a:path w="7103109" h="594359">
                  <a:moveTo>
                    <a:pt x="7103008" y="0"/>
                  </a:moveTo>
                  <a:lnTo>
                    <a:pt x="1972729" y="0"/>
                  </a:lnTo>
                  <a:lnTo>
                    <a:pt x="1972729" y="594360"/>
                  </a:lnTo>
                  <a:lnTo>
                    <a:pt x="7103008" y="594360"/>
                  </a:lnTo>
                  <a:lnTo>
                    <a:pt x="7103008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2896" y="700277"/>
            <a:ext cx="2089303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985010" algn="l"/>
              </a:tabLst>
            </a:pPr>
            <a:r>
              <a:rPr sz="1100" b="1" dirty="0" err="1">
                <a:solidFill>
                  <a:srgbClr val="FFFFFF"/>
                </a:solidFill>
                <a:latin typeface="Calibri"/>
                <a:cs typeface="Calibri"/>
              </a:rPr>
              <a:t>Основные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 err="1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r>
              <a:rPr lang="ru-RU" sz="1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Calibri"/>
                <a:cs typeface="Calibri"/>
              </a:rPr>
              <a:t>внеурочной</a:t>
            </a:r>
            <a:r>
              <a:rPr lang="ru-RU"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100" b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896" y="1362837"/>
            <a:ext cx="506110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Спортивно-оздоровительная деятельность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897" y="1789557"/>
            <a:ext cx="468010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Проектно-исследовательская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деятельность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896" y="2719577"/>
            <a:ext cx="277510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Коммуникативная деятельность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896" y="3649471"/>
            <a:ext cx="4527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Художественно-эстетическая </a:t>
            </a:r>
            <a:r>
              <a:rPr sz="1600" dirty="0">
                <a:latin typeface="Calibri"/>
                <a:cs typeface="Calibri"/>
              </a:rPr>
              <a:t>творческая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2897" y="4747005"/>
            <a:ext cx="16497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Информационная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культура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2897" y="5173726"/>
            <a:ext cx="1811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Интеллектуальные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марафоны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897" y="6103721"/>
            <a:ext cx="1489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«Учение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10" dirty="0">
                <a:latin typeface="Calibri"/>
                <a:cs typeface="Calibri"/>
              </a:rPr>
              <a:t> увлечением!»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Внеурочная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деятельность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соответствии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ФОП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НОО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(п.173)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421880" y="853452"/>
            <a:ext cx="3761740" cy="1130935"/>
            <a:chOff x="7421880" y="853452"/>
            <a:chExt cx="3761740" cy="113093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4341" y="897488"/>
              <a:ext cx="3698781" cy="9984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1880" y="853452"/>
              <a:ext cx="3651504" cy="113079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546847" y="905255"/>
            <a:ext cx="3624579" cy="923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 marR="30226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173.5.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Общий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объём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внеурочной деятельности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должен </a:t>
            </a:r>
            <a:r>
              <a:rPr sz="1800" b="1" dirty="0">
                <a:latin typeface="Calibri"/>
                <a:cs typeface="Calibri"/>
              </a:rPr>
              <a:t>превышать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неделю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421880" y="1969007"/>
            <a:ext cx="4441190" cy="1130935"/>
            <a:chOff x="7421880" y="1969007"/>
            <a:chExt cx="4441190" cy="113093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4357" y="2011532"/>
              <a:ext cx="4296165" cy="9984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1880" y="1969007"/>
              <a:ext cx="4440935" cy="11308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546848" y="2019299"/>
              <a:ext cx="4221480" cy="923925"/>
            </a:xfrm>
            <a:custGeom>
              <a:avLst/>
              <a:gdLst/>
              <a:ahLst/>
              <a:cxnLst/>
              <a:rect l="l" t="t" r="r" b="b"/>
              <a:pathLst>
                <a:path w="4221480" h="923925">
                  <a:moveTo>
                    <a:pt x="422148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4221480" y="923544"/>
                  </a:lnTo>
                  <a:lnTo>
                    <a:pt x="4221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626857" y="2037334"/>
            <a:ext cx="4036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173.6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Один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неделю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рекомендуется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отводить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внеурочное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занятие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«Разговоры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важном»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480439" y="1799485"/>
            <a:ext cx="9382376" cy="4817915"/>
            <a:chOff x="2531366" y="2031543"/>
            <a:chExt cx="9382376" cy="4744158"/>
          </a:xfrm>
        </p:grpSpPr>
        <p:sp>
          <p:nvSpPr>
            <p:cNvPr id="40" name="object 40"/>
            <p:cNvSpPr/>
            <p:nvPr/>
          </p:nvSpPr>
          <p:spPr>
            <a:xfrm rot="20176579">
              <a:off x="2531366" y="2571685"/>
              <a:ext cx="3919518" cy="274397"/>
            </a:xfrm>
            <a:custGeom>
              <a:avLst/>
              <a:gdLst/>
              <a:ahLst/>
              <a:cxnLst/>
              <a:rect l="l" t="t" r="r" b="b"/>
              <a:pathLst>
                <a:path w="4298315" h="1242060">
                  <a:moveTo>
                    <a:pt x="4226687" y="0"/>
                  </a:moveTo>
                  <a:lnTo>
                    <a:pt x="0" y="910844"/>
                  </a:lnTo>
                  <a:lnTo>
                    <a:pt x="71247" y="1241806"/>
                  </a:lnTo>
                  <a:lnTo>
                    <a:pt x="4298061" y="330962"/>
                  </a:lnTo>
                  <a:lnTo>
                    <a:pt x="4226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Курсы внеурочной деятельности</a:t>
              </a:r>
            </a:p>
            <a:p>
              <a:endParaRPr lang="ru-RU" dirty="0"/>
            </a:p>
            <a:p>
              <a:r>
                <a:rPr lang="ru-RU" dirty="0"/>
                <a:t>  </a:t>
              </a:r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 rot="20707928">
              <a:off x="2545545" y="2031543"/>
              <a:ext cx="4413136" cy="1118362"/>
            </a:xfrm>
            <a:custGeom>
              <a:avLst/>
              <a:gdLst/>
              <a:ahLst/>
              <a:cxnLst/>
              <a:rect l="l" t="t" r="r" b="b"/>
              <a:pathLst>
                <a:path w="4298315" h="1242060">
                  <a:moveTo>
                    <a:pt x="0" y="910844"/>
                  </a:moveTo>
                  <a:lnTo>
                    <a:pt x="4226687" y="0"/>
                  </a:lnTo>
                  <a:lnTo>
                    <a:pt x="4298061" y="330962"/>
                  </a:lnTo>
                  <a:lnTo>
                    <a:pt x="71247" y="1241806"/>
                  </a:lnTo>
                  <a:lnTo>
                    <a:pt x="0" y="91084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6764" y="2756407"/>
              <a:ext cx="1736978" cy="12680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6076" y="4023372"/>
              <a:ext cx="4178808" cy="26883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1879" y="3998973"/>
              <a:ext cx="4152900" cy="2776728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546847" y="4049267"/>
            <a:ext cx="4076700" cy="25863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173.4.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отборе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направлений</a:t>
            </a:r>
            <a:endParaRPr sz="1800">
              <a:latin typeface="Calibri"/>
              <a:cs typeface="Calibri"/>
            </a:endParaRPr>
          </a:p>
          <a:p>
            <a:pPr marL="92075" marR="25019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внеурочной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каждая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образовательная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организация ориентируется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прежде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всего,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свои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особенности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функционирования,</a:t>
            </a:r>
            <a:endParaRPr sz="1800">
              <a:latin typeface="Calibri"/>
              <a:cs typeface="Calibri"/>
            </a:endParaRPr>
          </a:p>
          <a:p>
            <a:pPr marL="92075" marR="73914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психолого-</a:t>
            </a:r>
            <a:r>
              <a:rPr sz="1800" spc="-10" dirty="0">
                <a:latin typeface="Calibri"/>
                <a:cs typeface="Calibri"/>
              </a:rPr>
              <a:t>педагогические характеристики обучающихся,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их </a:t>
            </a:r>
            <a:r>
              <a:rPr sz="1800" spc="-10" dirty="0">
                <a:latin typeface="Calibri"/>
                <a:cs typeface="Calibri"/>
              </a:rPr>
              <a:t>потребности,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интересы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уровни </a:t>
            </a:r>
            <a:r>
              <a:rPr sz="1800" dirty="0">
                <a:latin typeface="Calibri"/>
                <a:cs typeface="Calibri"/>
              </a:rPr>
              <a:t>успешности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обучения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Подходы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планированию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внеурочной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деятельности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(НОО)</a:t>
            </a:r>
            <a:endParaRPr sz="32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35565"/>
              </p:ext>
            </p:extLst>
          </p:nvPr>
        </p:nvGraphicFramePr>
        <p:xfrm>
          <a:off x="359549" y="1056258"/>
          <a:ext cx="10719434" cy="4557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marL="80010">
                        <a:lnSpc>
                          <a:spcPts val="1889"/>
                        </a:lnSpc>
                      </a:pPr>
                      <a:r>
                        <a:rPr sz="1600" b="1" spc="-50" dirty="0">
                          <a:latin typeface="Calibri"/>
                          <a:cs typeface="Calibri"/>
                        </a:rPr>
                        <a:t>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889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соотвествиис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ФОП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889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Реализуемая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программа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889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889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889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889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6350" algn="r">
                        <a:lnSpc>
                          <a:spcPts val="1889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1270" algn="r">
                        <a:lnSpc>
                          <a:spcPts val="19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(СанПиН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1.2.3685-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21,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табл.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6.6.)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55"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0010" marR="8820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Спортивно-оздоровительная деятельность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Спортивный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клуб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(по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направлениям)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Подвижные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игры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600" spc="-5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                    </a:t>
                      </a:r>
                      <a:endParaRPr sz="1600" spc="-5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600" spc="-5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  <a:endParaRPr sz="1600" spc="-5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34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848994">
                        <a:lnSpc>
                          <a:spcPts val="19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Проектно-исследовательская деятельность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Школьный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музей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600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55"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Коммуникативная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21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«Разговоры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важном»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1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«Орлята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России»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55"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0010" marR="83375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Художественно-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эстетическая,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творческая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Хор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Театр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Информационная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Интеллектуальные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марафоны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95"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Учение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увлечением!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1889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889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функциональной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грамотности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1889"/>
                        </a:lnSpc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68207"/>
              </p:ext>
            </p:extLst>
          </p:nvPr>
        </p:nvGraphicFramePr>
        <p:xfrm>
          <a:off x="1448052" y="6070980"/>
          <a:ext cx="8686547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ВАЖНО!!!!!                                                                 </a:t>
                      </a:r>
                      <a:r>
                        <a:rPr lang="ru-RU" sz="1600" spc="-10" dirty="0">
                          <a:latin typeface="Calibri"/>
                          <a:cs typeface="Calibri"/>
                        </a:rPr>
                        <a:t>Все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час</a:t>
                      </a:r>
                      <a:r>
                        <a:rPr lang="ru-RU" sz="1600" dirty="0">
                          <a:latin typeface="Calibri"/>
                          <a:cs typeface="Calibri"/>
                        </a:rPr>
                        <a:t>ы внеурочной деятельности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финансир</a:t>
                      </a:r>
                      <a:r>
                        <a:rPr lang="ru-RU" sz="1600" dirty="0" err="1">
                          <a:latin typeface="Calibri"/>
                          <a:cs typeface="Calibri"/>
                        </a:rPr>
                        <a:t>уются</a:t>
                      </a:r>
                      <a:r>
                        <a:rPr lang="ru-RU" sz="1600" dirty="0">
                          <a:latin typeface="Calibri"/>
                          <a:cs typeface="Calibri"/>
                        </a:rPr>
                        <a:t>!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7620" y="2609368"/>
            <a:ext cx="371064" cy="11804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061959" y="4268723"/>
            <a:ext cx="3342640" cy="1440180"/>
          </a:xfrm>
          <a:custGeom>
            <a:avLst/>
            <a:gdLst/>
            <a:ahLst/>
            <a:cxnLst/>
            <a:rect l="l" t="t" r="r" b="b"/>
            <a:pathLst>
              <a:path w="3342640" h="1440179">
                <a:moveTo>
                  <a:pt x="3102102" y="0"/>
                </a:moveTo>
                <a:lnTo>
                  <a:pt x="240030" y="0"/>
                </a:lnTo>
                <a:lnTo>
                  <a:pt x="191648" y="4875"/>
                </a:lnTo>
                <a:lnTo>
                  <a:pt x="146589" y="18859"/>
                </a:lnTo>
                <a:lnTo>
                  <a:pt x="105816" y="40987"/>
                </a:lnTo>
                <a:lnTo>
                  <a:pt x="70294" y="70294"/>
                </a:lnTo>
                <a:lnTo>
                  <a:pt x="40987" y="105816"/>
                </a:lnTo>
                <a:lnTo>
                  <a:pt x="18859" y="146589"/>
                </a:lnTo>
                <a:lnTo>
                  <a:pt x="4875" y="191648"/>
                </a:lnTo>
                <a:lnTo>
                  <a:pt x="0" y="240030"/>
                </a:lnTo>
                <a:lnTo>
                  <a:pt x="0" y="1200150"/>
                </a:lnTo>
                <a:lnTo>
                  <a:pt x="4875" y="1248523"/>
                </a:lnTo>
                <a:lnTo>
                  <a:pt x="18859" y="1293579"/>
                </a:lnTo>
                <a:lnTo>
                  <a:pt x="40987" y="1334352"/>
                </a:lnTo>
                <a:lnTo>
                  <a:pt x="70294" y="1369875"/>
                </a:lnTo>
                <a:lnTo>
                  <a:pt x="105816" y="1399186"/>
                </a:lnTo>
                <a:lnTo>
                  <a:pt x="146589" y="1421316"/>
                </a:lnTo>
                <a:lnTo>
                  <a:pt x="191648" y="1435303"/>
                </a:lnTo>
                <a:lnTo>
                  <a:pt x="240030" y="1440180"/>
                </a:lnTo>
                <a:lnTo>
                  <a:pt x="3102102" y="1440180"/>
                </a:lnTo>
                <a:lnTo>
                  <a:pt x="3150483" y="1435303"/>
                </a:lnTo>
                <a:lnTo>
                  <a:pt x="3195542" y="1421316"/>
                </a:lnTo>
                <a:lnTo>
                  <a:pt x="3236315" y="1399186"/>
                </a:lnTo>
                <a:lnTo>
                  <a:pt x="3271837" y="1369875"/>
                </a:lnTo>
                <a:lnTo>
                  <a:pt x="3301144" y="1334352"/>
                </a:lnTo>
                <a:lnTo>
                  <a:pt x="3323272" y="1293579"/>
                </a:lnTo>
                <a:lnTo>
                  <a:pt x="3337256" y="1248523"/>
                </a:lnTo>
                <a:lnTo>
                  <a:pt x="3342132" y="1200150"/>
                </a:lnTo>
                <a:lnTo>
                  <a:pt x="3342132" y="240030"/>
                </a:lnTo>
                <a:lnTo>
                  <a:pt x="3337256" y="191648"/>
                </a:lnTo>
                <a:lnTo>
                  <a:pt x="3323272" y="146589"/>
                </a:lnTo>
                <a:lnTo>
                  <a:pt x="3301144" y="105816"/>
                </a:lnTo>
                <a:lnTo>
                  <a:pt x="3271837" y="70294"/>
                </a:lnTo>
                <a:lnTo>
                  <a:pt x="3236315" y="40987"/>
                </a:lnTo>
                <a:lnTo>
                  <a:pt x="3195542" y="18859"/>
                </a:lnTo>
                <a:lnTo>
                  <a:pt x="3150483" y="4875"/>
                </a:lnTo>
                <a:lnTo>
                  <a:pt x="310210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6055" y="4134611"/>
            <a:ext cx="4364990" cy="1710055"/>
          </a:xfrm>
          <a:custGeom>
            <a:avLst/>
            <a:gdLst/>
            <a:ahLst/>
            <a:cxnLst/>
            <a:rect l="l" t="t" r="r" b="b"/>
            <a:pathLst>
              <a:path w="4364990" h="1710054">
                <a:moveTo>
                  <a:pt x="4364736" y="854964"/>
                </a:moveTo>
                <a:lnTo>
                  <a:pt x="3232404" y="0"/>
                </a:lnTo>
                <a:lnTo>
                  <a:pt x="3232404" y="310527"/>
                </a:lnTo>
                <a:lnTo>
                  <a:pt x="3201162" y="306324"/>
                </a:lnTo>
                <a:lnTo>
                  <a:pt x="179070" y="306324"/>
                </a:lnTo>
                <a:lnTo>
                  <a:pt x="131445" y="312724"/>
                </a:lnTo>
                <a:lnTo>
                  <a:pt x="88671" y="330771"/>
                </a:lnTo>
                <a:lnTo>
                  <a:pt x="52425" y="358762"/>
                </a:lnTo>
                <a:lnTo>
                  <a:pt x="24434" y="395008"/>
                </a:lnTo>
                <a:lnTo>
                  <a:pt x="6388" y="437781"/>
                </a:lnTo>
                <a:lnTo>
                  <a:pt x="0" y="485394"/>
                </a:lnTo>
                <a:lnTo>
                  <a:pt x="0" y="1201674"/>
                </a:lnTo>
                <a:lnTo>
                  <a:pt x="6388" y="1249299"/>
                </a:lnTo>
                <a:lnTo>
                  <a:pt x="24434" y="1292072"/>
                </a:lnTo>
                <a:lnTo>
                  <a:pt x="52425" y="1328318"/>
                </a:lnTo>
                <a:lnTo>
                  <a:pt x="88671" y="1356309"/>
                </a:lnTo>
                <a:lnTo>
                  <a:pt x="131445" y="1374355"/>
                </a:lnTo>
                <a:lnTo>
                  <a:pt x="179070" y="1380744"/>
                </a:lnTo>
                <a:lnTo>
                  <a:pt x="3201162" y="1380744"/>
                </a:lnTo>
                <a:lnTo>
                  <a:pt x="3232404" y="1376553"/>
                </a:lnTo>
                <a:lnTo>
                  <a:pt x="3232404" y="1709928"/>
                </a:lnTo>
                <a:lnTo>
                  <a:pt x="4364736" y="85496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51459" y="4210811"/>
            <a:ext cx="2943225" cy="1546860"/>
            <a:chOff x="251459" y="4210811"/>
            <a:chExt cx="2943225" cy="1546860"/>
          </a:xfrm>
        </p:grpSpPr>
        <p:sp>
          <p:nvSpPr>
            <p:cNvPr id="6" name="object 6"/>
            <p:cNvSpPr/>
            <p:nvPr/>
          </p:nvSpPr>
          <p:spPr>
            <a:xfrm>
              <a:off x="251459" y="4210811"/>
              <a:ext cx="2832100" cy="1325880"/>
            </a:xfrm>
            <a:custGeom>
              <a:avLst/>
              <a:gdLst/>
              <a:ahLst/>
              <a:cxnLst/>
              <a:rect l="l" t="t" r="r" b="b"/>
              <a:pathLst>
                <a:path w="2832100" h="1325879">
                  <a:moveTo>
                    <a:pt x="2610612" y="0"/>
                  </a:moveTo>
                  <a:lnTo>
                    <a:pt x="220980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80"/>
                  </a:lnTo>
                  <a:lnTo>
                    <a:pt x="0" y="1104900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80" y="1325880"/>
                  </a:lnTo>
                  <a:lnTo>
                    <a:pt x="2610612" y="1325880"/>
                  </a:lnTo>
                  <a:lnTo>
                    <a:pt x="2655148" y="1321390"/>
                  </a:lnTo>
                  <a:lnTo>
                    <a:pt x="2696628" y="1308514"/>
                  </a:lnTo>
                  <a:lnTo>
                    <a:pt x="2734165" y="1288140"/>
                  </a:lnTo>
                  <a:lnTo>
                    <a:pt x="2766869" y="1261157"/>
                  </a:lnTo>
                  <a:lnTo>
                    <a:pt x="2793852" y="1228453"/>
                  </a:lnTo>
                  <a:lnTo>
                    <a:pt x="2814226" y="1190916"/>
                  </a:lnTo>
                  <a:lnTo>
                    <a:pt x="2827102" y="1149436"/>
                  </a:lnTo>
                  <a:lnTo>
                    <a:pt x="2831591" y="1104900"/>
                  </a:lnTo>
                  <a:lnTo>
                    <a:pt x="2831591" y="220980"/>
                  </a:lnTo>
                  <a:lnTo>
                    <a:pt x="2827102" y="176443"/>
                  </a:lnTo>
                  <a:lnTo>
                    <a:pt x="2814226" y="134963"/>
                  </a:lnTo>
                  <a:lnTo>
                    <a:pt x="2793852" y="97426"/>
                  </a:lnTo>
                  <a:lnTo>
                    <a:pt x="2766869" y="64722"/>
                  </a:lnTo>
                  <a:lnTo>
                    <a:pt x="2734165" y="37739"/>
                  </a:lnTo>
                  <a:lnTo>
                    <a:pt x="2696628" y="17365"/>
                  </a:lnTo>
                  <a:lnTo>
                    <a:pt x="2655148" y="4489"/>
                  </a:lnTo>
                  <a:lnTo>
                    <a:pt x="26106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803" y="4358639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2619247" y="0"/>
                  </a:moveTo>
                  <a:lnTo>
                    <a:pt x="232155" y="0"/>
                  </a:lnTo>
                  <a:lnTo>
                    <a:pt x="185367" y="4714"/>
                  </a:lnTo>
                  <a:lnTo>
                    <a:pt x="141789" y="18236"/>
                  </a:lnTo>
                  <a:lnTo>
                    <a:pt x="102354" y="39634"/>
                  </a:lnTo>
                  <a:lnTo>
                    <a:pt x="67995" y="67976"/>
                  </a:lnTo>
                  <a:lnTo>
                    <a:pt x="39647" y="102331"/>
                  </a:lnTo>
                  <a:lnTo>
                    <a:pt x="18243" y="141767"/>
                  </a:lnTo>
                  <a:lnTo>
                    <a:pt x="4716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6" y="1207568"/>
                  </a:lnTo>
                  <a:lnTo>
                    <a:pt x="18243" y="1251146"/>
                  </a:lnTo>
                  <a:lnTo>
                    <a:pt x="39647" y="1290581"/>
                  </a:lnTo>
                  <a:lnTo>
                    <a:pt x="67995" y="1324940"/>
                  </a:lnTo>
                  <a:lnTo>
                    <a:pt x="102354" y="1353288"/>
                  </a:lnTo>
                  <a:lnTo>
                    <a:pt x="141789" y="1374692"/>
                  </a:lnTo>
                  <a:lnTo>
                    <a:pt x="185367" y="1388219"/>
                  </a:lnTo>
                  <a:lnTo>
                    <a:pt x="232155" y="1392936"/>
                  </a:lnTo>
                  <a:lnTo>
                    <a:pt x="2619247" y="1392936"/>
                  </a:lnTo>
                  <a:lnTo>
                    <a:pt x="2666050" y="1388219"/>
                  </a:lnTo>
                  <a:lnTo>
                    <a:pt x="2709636" y="1374692"/>
                  </a:lnTo>
                  <a:lnTo>
                    <a:pt x="2749072" y="1353288"/>
                  </a:lnTo>
                  <a:lnTo>
                    <a:pt x="2783427" y="1324940"/>
                  </a:lnTo>
                  <a:lnTo>
                    <a:pt x="2811769" y="1290581"/>
                  </a:lnTo>
                  <a:lnTo>
                    <a:pt x="2833167" y="1251146"/>
                  </a:lnTo>
                  <a:lnTo>
                    <a:pt x="2846689" y="1207568"/>
                  </a:lnTo>
                  <a:lnTo>
                    <a:pt x="2851404" y="1160780"/>
                  </a:lnTo>
                  <a:lnTo>
                    <a:pt x="2851404" y="232156"/>
                  </a:lnTo>
                  <a:lnTo>
                    <a:pt x="2846689" y="185353"/>
                  </a:lnTo>
                  <a:lnTo>
                    <a:pt x="2833167" y="141767"/>
                  </a:lnTo>
                  <a:lnTo>
                    <a:pt x="2811769" y="102331"/>
                  </a:lnTo>
                  <a:lnTo>
                    <a:pt x="2783427" y="67976"/>
                  </a:lnTo>
                  <a:lnTo>
                    <a:pt x="2749072" y="39634"/>
                  </a:lnTo>
                  <a:lnTo>
                    <a:pt x="2709636" y="18236"/>
                  </a:lnTo>
                  <a:lnTo>
                    <a:pt x="2666050" y="4714"/>
                  </a:lnTo>
                  <a:lnTo>
                    <a:pt x="2619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803" y="4358639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0" y="232156"/>
                  </a:moveTo>
                  <a:lnTo>
                    <a:pt x="4716" y="185353"/>
                  </a:lnTo>
                  <a:lnTo>
                    <a:pt x="18243" y="141767"/>
                  </a:lnTo>
                  <a:lnTo>
                    <a:pt x="39647" y="102331"/>
                  </a:lnTo>
                  <a:lnTo>
                    <a:pt x="67995" y="67976"/>
                  </a:lnTo>
                  <a:lnTo>
                    <a:pt x="102354" y="39634"/>
                  </a:lnTo>
                  <a:lnTo>
                    <a:pt x="141789" y="18236"/>
                  </a:lnTo>
                  <a:lnTo>
                    <a:pt x="185367" y="4714"/>
                  </a:lnTo>
                  <a:lnTo>
                    <a:pt x="232155" y="0"/>
                  </a:lnTo>
                  <a:lnTo>
                    <a:pt x="2619247" y="0"/>
                  </a:lnTo>
                  <a:lnTo>
                    <a:pt x="2666050" y="4714"/>
                  </a:lnTo>
                  <a:lnTo>
                    <a:pt x="2709636" y="18236"/>
                  </a:lnTo>
                  <a:lnTo>
                    <a:pt x="2749072" y="39634"/>
                  </a:lnTo>
                  <a:lnTo>
                    <a:pt x="2783427" y="67976"/>
                  </a:lnTo>
                  <a:lnTo>
                    <a:pt x="2811769" y="102331"/>
                  </a:lnTo>
                  <a:lnTo>
                    <a:pt x="2833167" y="141767"/>
                  </a:lnTo>
                  <a:lnTo>
                    <a:pt x="2846689" y="185353"/>
                  </a:lnTo>
                  <a:lnTo>
                    <a:pt x="2851404" y="232156"/>
                  </a:lnTo>
                  <a:lnTo>
                    <a:pt x="2851404" y="1160780"/>
                  </a:lnTo>
                  <a:lnTo>
                    <a:pt x="2846689" y="1207568"/>
                  </a:lnTo>
                  <a:lnTo>
                    <a:pt x="2833167" y="1251146"/>
                  </a:lnTo>
                  <a:lnTo>
                    <a:pt x="2811769" y="1290581"/>
                  </a:lnTo>
                  <a:lnTo>
                    <a:pt x="2783427" y="1324940"/>
                  </a:lnTo>
                  <a:lnTo>
                    <a:pt x="2749072" y="1353288"/>
                  </a:lnTo>
                  <a:lnTo>
                    <a:pt x="2709636" y="1374692"/>
                  </a:lnTo>
                  <a:lnTo>
                    <a:pt x="2666050" y="1388219"/>
                  </a:lnTo>
                  <a:lnTo>
                    <a:pt x="2619247" y="1392936"/>
                  </a:lnTo>
                  <a:lnTo>
                    <a:pt x="232155" y="1392936"/>
                  </a:lnTo>
                  <a:lnTo>
                    <a:pt x="185367" y="1388219"/>
                  </a:lnTo>
                  <a:lnTo>
                    <a:pt x="141789" y="1374692"/>
                  </a:lnTo>
                  <a:lnTo>
                    <a:pt x="102354" y="1353288"/>
                  </a:lnTo>
                  <a:lnTo>
                    <a:pt x="67995" y="1324940"/>
                  </a:lnTo>
                  <a:lnTo>
                    <a:pt x="39647" y="1290581"/>
                  </a:lnTo>
                  <a:lnTo>
                    <a:pt x="18243" y="1251146"/>
                  </a:lnTo>
                  <a:lnTo>
                    <a:pt x="4716" y="1207568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6316" y="1313129"/>
            <a:ext cx="111080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Calibri"/>
                <a:cs typeface="Calibri"/>
              </a:rPr>
              <a:t>Основное</a:t>
            </a:r>
            <a:r>
              <a:rPr sz="6600" spc="-155" dirty="0">
                <a:latin typeface="Calibri"/>
                <a:cs typeface="Calibri"/>
              </a:rPr>
              <a:t> </a:t>
            </a:r>
            <a:r>
              <a:rPr sz="6600" dirty="0">
                <a:latin typeface="Calibri"/>
                <a:cs typeface="Calibri"/>
              </a:rPr>
              <a:t>общее</a:t>
            </a:r>
            <a:r>
              <a:rPr sz="6600" spc="-155" dirty="0">
                <a:latin typeface="Calibri"/>
                <a:cs typeface="Calibri"/>
              </a:rPr>
              <a:t> </a:t>
            </a:r>
            <a:r>
              <a:rPr sz="6600" spc="-10" dirty="0">
                <a:latin typeface="Calibri"/>
                <a:cs typeface="Calibri"/>
              </a:rPr>
              <a:t>образование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61803" y="122301"/>
            <a:ext cx="161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54923" y="4447032"/>
            <a:ext cx="3456940" cy="1409700"/>
            <a:chOff x="8154923" y="4447032"/>
            <a:chExt cx="3456940" cy="1409700"/>
          </a:xfrm>
        </p:grpSpPr>
        <p:sp>
          <p:nvSpPr>
            <p:cNvPr id="12" name="object 12"/>
            <p:cNvSpPr/>
            <p:nvPr/>
          </p:nvSpPr>
          <p:spPr>
            <a:xfrm>
              <a:off x="8161019" y="4453128"/>
              <a:ext cx="3444240" cy="1397635"/>
            </a:xfrm>
            <a:custGeom>
              <a:avLst/>
              <a:gdLst/>
              <a:ahLst/>
              <a:cxnLst/>
              <a:rect l="l" t="t" r="r" b="b"/>
              <a:pathLst>
                <a:path w="3444240" h="1397635">
                  <a:moveTo>
                    <a:pt x="3211322" y="0"/>
                  </a:moveTo>
                  <a:lnTo>
                    <a:pt x="232918" y="0"/>
                  </a:lnTo>
                  <a:lnTo>
                    <a:pt x="185972" y="4731"/>
                  </a:lnTo>
                  <a:lnTo>
                    <a:pt x="142249" y="18301"/>
                  </a:lnTo>
                  <a:lnTo>
                    <a:pt x="102685" y="39775"/>
                  </a:lnTo>
                  <a:lnTo>
                    <a:pt x="68214" y="68214"/>
                  </a:lnTo>
                  <a:lnTo>
                    <a:pt x="39775" y="102685"/>
                  </a:lnTo>
                  <a:lnTo>
                    <a:pt x="18301" y="142249"/>
                  </a:lnTo>
                  <a:lnTo>
                    <a:pt x="4731" y="185972"/>
                  </a:lnTo>
                  <a:lnTo>
                    <a:pt x="0" y="232918"/>
                  </a:lnTo>
                  <a:lnTo>
                    <a:pt x="0" y="1164590"/>
                  </a:lnTo>
                  <a:lnTo>
                    <a:pt x="4731" y="1211531"/>
                  </a:lnTo>
                  <a:lnTo>
                    <a:pt x="18301" y="1255252"/>
                  </a:lnTo>
                  <a:lnTo>
                    <a:pt x="39775" y="1294817"/>
                  </a:lnTo>
                  <a:lnTo>
                    <a:pt x="68214" y="1329288"/>
                  </a:lnTo>
                  <a:lnTo>
                    <a:pt x="102685" y="1357729"/>
                  </a:lnTo>
                  <a:lnTo>
                    <a:pt x="142249" y="1379204"/>
                  </a:lnTo>
                  <a:lnTo>
                    <a:pt x="185972" y="1392775"/>
                  </a:lnTo>
                  <a:lnTo>
                    <a:pt x="232918" y="1397508"/>
                  </a:lnTo>
                  <a:lnTo>
                    <a:pt x="3211322" y="1397508"/>
                  </a:lnTo>
                  <a:lnTo>
                    <a:pt x="3258267" y="1392775"/>
                  </a:lnTo>
                  <a:lnTo>
                    <a:pt x="3301990" y="1379204"/>
                  </a:lnTo>
                  <a:lnTo>
                    <a:pt x="3341554" y="1357729"/>
                  </a:lnTo>
                  <a:lnTo>
                    <a:pt x="3376025" y="1329288"/>
                  </a:lnTo>
                  <a:lnTo>
                    <a:pt x="3404464" y="1294817"/>
                  </a:lnTo>
                  <a:lnTo>
                    <a:pt x="3425938" y="1255252"/>
                  </a:lnTo>
                  <a:lnTo>
                    <a:pt x="3439508" y="1211531"/>
                  </a:lnTo>
                  <a:lnTo>
                    <a:pt x="3444239" y="1164590"/>
                  </a:lnTo>
                  <a:lnTo>
                    <a:pt x="3444239" y="232918"/>
                  </a:lnTo>
                  <a:lnTo>
                    <a:pt x="3439508" y="185972"/>
                  </a:lnTo>
                  <a:lnTo>
                    <a:pt x="3425938" y="142249"/>
                  </a:lnTo>
                  <a:lnTo>
                    <a:pt x="3404464" y="102685"/>
                  </a:lnTo>
                  <a:lnTo>
                    <a:pt x="3376025" y="68214"/>
                  </a:lnTo>
                  <a:lnTo>
                    <a:pt x="3341554" y="39775"/>
                  </a:lnTo>
                  <a:lnTo>
                    <a:pt x="3301990" y="18301"/>
                  </a:lnTo>
                  <a:lnTo>
                    <a:pt x="3258267" y="4731"/>
                  </a:lnTo>
                  <a:lnTo>
                    <a:pt x="3211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61019" y="4453128"/>
              <a:ext cx="3444240" cy="1397635"/>
            </a:xfrm>
            <a:custGeom>
              <a:avLst/>
              <a:gdLst/>
              <a:ahLst/>
              <a:cxnLst/>
              <a:rect l="l" t="t" r="r" b="b"/>
              <a:pathLst>
                <a:path w="3444240" h="1397635">
                  <a:moveTo>
                    <a:pt x="0" y="232918"/>
                  </a:moveTo>
                  <a:lnTo>
                    <a:pt x="4731" y="185972"/>
                  </a:lnTo>
                  <a:lnTo>
                    <a:pt x="18301" y="142249"/>
                  </a:lnTo>
                  <a:lnTo>
                    <a:pt x="39775" y="102685"/>
                  </a:lnTo>
                  <a:lnTo>
                    <a:pt x="68214" y="68214"/>
                  </a:lnTo>
                  <a:lnTo>
                    <a:pt x="102685" y="39775"/>
                  </a:lnTo>
                  <a:lnTo>
                    <a:pt x="142249" y="18301"/>
                  </a:lnTo>
                  <a:lnTo>
                    <a:pt x="185972" y="4731"/>
                  </a:lnTo>
                  <a:lnTo>
                    <a:pt x="232918" y="0"/>
                  </a:lnTo>
                  <a:lnTo>
                    <a:pt x="3211322" y="0"/>
                  </a:lnTo>
                  <a:lnTo>
                    <a:pt x="3258267" y="4731"/>
                  </a:lnTo>
                  <a:lnTo>
                    <a:pt x="3301990" y="18301"/>
                  </a:lnTo>
                  <a:lnTo>
                    <a:pt x="3341554" y="39775"/>
                  </a:lnTo>
                  <a:lnTo>
                    <a:pt x="3376025" y="68214"/>
                  </a:lnTo>
                  <a:lnTo>
                    <a:pt x="3404464" y="102685"/>
                  </a:lnTo>
                  <a:lnTo>
                    <a:pt x="3425938" y="142249"/>
                  </a:lnTo>
                  <a:lnTo>
                    <a:pt x="3439508" y="185972"/>
                  </a:lnTo>
                  <a:lnTo>
                    <a:pt x="3444239" y="232918"/>
                  </a:lnTo>
                  <a:lnTo>
                    <a:pt x="3444239" y="1164590"/>
                  </a:lnTo>
                  <a:lnTo>
                    <a:pt x="3439508" y="1211531"/>
                  </a:lnTo>
                  <a:lnTo>
                    <a:pt x="3425938" y="1255252"/>
                  </a:lnTo>
                  <a:lnTo>
                    <a:pt x="3404464" y="1294817"/>
                  </a:lnTo>
                  <a:lnTo>
                    <a:pt x="3376025" y="1329288"/>
                  </a:lnTo>
                  <a:lnTo>
                    <a:pt x="3341554" y="1357729"/>
                  </a:lnTo>
                  <a:lnTo>
                    <a:pt x="3301990" y="1379204"/>
                  </a:lnTo>
                  <a:lnTo>
                    <a:pt x="3258267" y="1392775"/>
                  </a:lnTo>
                  <a:lnTo>
                    <a:pt x="3211322" y="1397508"/>
                  </a:lnTo>
                  <a:lnTo>
                    <a:pt x="232918" y="1397508"/>
                  </a:lnTo>
                  <a:lnTo>
                    <a:pt x="185972" y="1392775"/>
                  </a:lnTo>
                  <a:lnTo>
                    <a:pt x="142249" y="1379204"/>
                  </a:lnTo>
                  <a:lnTo>
                    <a:pt x="102685" y="1357729"/>
                  </a:lnTo>
                  <a:lnTo>
                    <a:pt x="68214" y="1329288"/>
                  </a:lnTo>
                  <a:lnTo>
                    <a:pt x="39775" y="1294817"/>
                  </a:lnTo>
                  <a:lnTo>
                    <a:pt x="18301" y="1255252"/>
                  </a:lnTo>
                  <a:lnTo>
                    <a:pt x="4731" y="1211531"/>
                  </a:lnTo>
                  <a:lnTo>
                    <a:pt x="0" y="1164590"/>
                  </a:lnTo>
                  <a:lnTo>
                    <a:pt x="0" y="232918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08975" y="4514215"/>
            <a:ext cx="28492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Принятие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педсовете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утверждение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директором </a:t>
            </a:r>
            <a:r>
              <a:rPr sz="2000" dirty="0">
                <a:latin typeface="Calibri"/>
                <a:cs typeface="Calibri"/>
              </a:rPr>
              <a:t>школы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ООП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ООО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(не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позднее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01.07.2024)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95115" y="4628388"/>
            <a:ext cx="3933825" cy="939165"/>
            <a:chOff x="3595115" y="4628388"/>
            <a:chExt cx="3933825" cy="939165"/>
          </a:xfrm>
        </p:grpSpPr>
        <p:sp>
          <p:nvSpPr>
            <p:cNvPr id="16" name="object 16"/>
            <p:cNvSpPr/>
            <p:nvPr/>
          </p:nvSpPr>
          <p:spPr>
            <a:xfrm>
              <a:off x="3601211" y="4634484"/>
              <a:ext cx="3921760" cy="927100"/>
            </a:xfrm>
            <a:custGeom>
              <a:avLst/>
              <a:gdLst/>
              <a:ahLst/>
              <a:cxnLst/>
              <a:rect l="l" t="t" r="r" b="b"/>
              <a:pathLst>
                <a:path w="3921759" h="927100">
                  <a:moveTo>
                    <a:pt x="3766819" y="0"/>
                  </a:moveTo>
                  <a:lnTo>
                    <a:pt x="154432" y="0"/>
                  </a:lnTo>
                  <a:lnTo>
                    <a:pt x="105598" y="7867"/>
                  </a:lnTo>
                  <a:lnTo>
                    <a:pt x="63203" y="29780"/>
                  </a:lnTo>
                  <a:lnTo>
                    <a:pt x="29780" y="63203"/>
                  </a:lnTo>
                  <a:lnTo>
                    <a:pt x="7867" y="105598"/>
                  </a:lnTo>
                  <a:lnTo>
                    <a:pt x="0" y="154432"/>
                  </a:lnTo>
                  <a:lnTo>
                    <a:pt x="0" y="772160"/>
                  </a:lnTo>
                  <a:lnTo>
                    <a:pt x="7867" y="820993"/>
                  </a:lnTo>
                  <a:lnTo>
                    <a:pt x="29780" y="863388"/>
                  </a:lnTo>
                  <a:lnTo>
                    <a:pt x="63203" y="896811"/>
                  </a:lnTo>
                  <a:lnTo>
                    <a:pt x="105598" y="918724"/>
                  </a:lnTo>
                  <a:lnTo>
                    <a:pt x="154432" y="926592"/>
                  </a:lnTo>
                  <a:lnTo>
                    <a:pt x="3766819" y="926592"/>
                  </a:lnTo>
                  <a:lnTo>
                    <a:pt x="3815653" y="918724"/>
                  </a:lnTo>
                  <a:lnTo>
                    <a:pt x="3858048" y="896811"/>
                  </a:lnTo>
                  <a:lnTo>
                    <a:pt x="3891471" y="863388"/>
                  </a:lnTo>
                  <a:lnTo>
                    <a:pt x="3913384" y="820993"/>
                  </a:lnTo>
                  <a:lnTo>
                    <a:pt x="3921252" y="772160"/>
                  </a:lnTo>
                  <a:lnTo>
                    <a:pt x="3921252" y="154432"/>
                  </a:lnTo>
                  <a:lnTo>
                    <a:pt x="3913384" y="105598"/>
                  </a:lnTo>
                  <a:lnTo>
                    <a:pt x="3891471" y="63203"/>
                  </a:lnTo>
                  <a:lnTo>
                    <a:pt x="3858048" y="29780"/>
                  </a:lnTo>
                  <a:lnTo>
                    <a:pt x="3815653" y="7867"/>
                  </a:lnTo>
                  <a:lnTo>
                    <a:pt x="3766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1211" y="4634484"/>
              <a:ext cx="3921760" cy="927100"/>
            </a:xfrm>
            <a:custGeom>
              <a:avLst/>
              <a:gdLst/>
              <a:ahLst/>
              <a:cxnLst/>
              <a:rect l="l" t="t" r="r" b="b"/>
              <a:pathLst>
                <a:path w="3921759" h="927100">
                  <a:moveTo>
                    <a:pt x="0" y="154432"/>
                  </a:moveTo>
                  <a:lnTo>
                    <a:pt x="7867" y="105598"/>
                  </a:lnTo>
                  <a:lnTo>
                    <a:pt x="29780" y="63203"/>
                  </a:lnTo>
                  <a:lnTo>
                    <a:pt x="63203" y="29780"/>
                  </a:lnTo>
                  <a:lnTo>
                    <a:pt x="105598" y="7867"/>
                  </a:lnTo>
                  <a:lnTo>
                    <a:pt x="154432" y="0"/>
                  </a:lnTo>
                  <a:lnTo>
                    <a:pt x="3766819" y="0"/>
                  </a:lnTo>
                  <a:lnTo>
                    <a:pt x="3815653" y="7867"/>
                  </a:lnTo>
                  <a:lnTo>
                    <a:pt x="3858048" y="29780"/>
                  </a:lnTo>
                  <a:lnTo>
                    <a:pt x="3891471" y="63203"/>
                  </a:lnTo>
                  <a:lnTo>
                    <a:pt x="3913384" y="105598"/>
                  </a:lnTo>
                  <a:lnTo>
                    <a:pt x="3921252" y="154432"/>
                  </a:lnTo>
                  <a:lnTo>
                    <a:pt x="3921252" y="772160"/>
                  </a:lnTo>
                  <a:lnTo>
                    <a:pt x="3913384" y="820993"/>
                  </a:lnTo>
                  <a:lnTo>
                    <a:pt x="3891471" y="863388"/>
                  </a:lnTo>
                  <a:lnTo>
                    <a:pt x="3858048" y="896811"/>
                  </a:lnTo>
                  <a:lnTo>
                    <a:pt x="3815653" y="918724"/>
                  </a:lnTo>
                  <a:lnTo>
                    <a:pt x="3766819" y="926592"/>
                  </a:lnTo>
                  <a:lnTo>
                    <a:pt x="154432" y="926592"/>
                  </a:lnTo>
                  <a:lnTo>
                    <a:pt x="105598" y="918724"/>
                  </a:lnTo>
                  <a:lnTo>
                    <a:pt x="63203" y="896811"/>
                  </a:lnTo>
                  <a:lnTo>
                    <a:pt x="29780" y="863388"/>
                  </a:lnTo>
                  <a:lnTo>
                    <a:pt x="7867" y="820993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26307" y="4708397"/>
            <a:ext cx="34264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Доработка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школой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имеющейся</a:t>
            </a:r>
            <a:r>
              <a:rPr sz="1600" i="1" spc="-25" dirty="0">
                <a:latin typeface="Calibri"/>
                <a:cs typeface="Calibri"/>
              </a:rPr>
              <a:t> ООП </a:t>
            </a:r>
            <a:r>
              <a:rPr sz="1600" i="1" dirty="0">
                <a:latin typeface="Calibri"/>
                <a:cs typeface="Calibri"/>
              </a:rPr>
              <a:t>ООО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с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учетом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небольших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изменений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в </a:t>
            </a:r>
            <a:r>
              <a:rPr sz="1600" i="1" dirty="0">
                <a:latin typeface="Calibri"/>
                <a:cs typeface="Calibri"/>
              </a:rPr>
              <a:t>федеральных</a:t>
            </a:r>
            <a:r>
              <a:rPr sz="1600" i="1" spc="-10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документах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514" y="4658055"/>
            <a:ext cx="1619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ФГОС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ООО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+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ФОП </a:t>
            </a:r>
            <a:r>
              <a:rPr sz="2400" spc="-25" dirty="0">
                <a:latin typeface="Calibri"/>
                <a:cs typeface="Calibri"/>
              </a:rPr>
              <a:t>ООО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5544" y="3003042"/>
            <a:ext cx="8601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800" b="1" spc="-2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учебного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30479" y="6094285"/>
          <a:ext cx="3038475" cy="56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21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1.0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21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обновлённый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90" y="89103"/>
            <a:ext cx="113766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97540" algn="l"/>
              </a:tabLst>
            </a:pPr>
            <a:r>
              <a:rPr sz="2200" spc="-10" dirty="0">
                <a:solidFill>
                  <a:srgbClr val="003496"/>
                </a:solidFill>
                <a:latin typeface="Calibri"/>
                <a:cs typeface="Calibri"/>
              </a:rPr>
              <a:t>Количество</a:t>
            </a:r>
            <a:r>
              <a:rPr sz="2200" spc="-3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часов</a:t>
            </a:r>
            <a:r>
              <a:rPr sz="2200" spc="-5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в</a:t>
            </a:r>
            <a:r>
              <a:rPr sz="2200" spc="-7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соответствии</a:t>
            </a:r>
            <a:r>
              <a:rPr sz="2200" spc="-2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с</a:t>
            </a:r>
            <a:r>
              <a:rPr sz="2200" spc="-8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496"/>
                </a:solidFill>
                <a:latin typeface="Calibri"/>
                <a:cs typeface="Calibri"/>
              </a:rPr>
              <a:t>федеральными</a:t>
            </a:r>
            <a:r>
              <a:rPr sz="2200" spc="-4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рабочими</a:t>
            </a:r>
            <a:r>
              <a:rPr sz="2200" spc="-4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программами</a:t>
            </a:r>
            <a:r>
              <a:rPr sz="2200" spc="-5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на</a:t>
            </a:r>
            <a:r>
              <a:rPr sz="2200" spc="-6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496"/>
                </a:solidFill>
                <a:latin typeface="Calibri"/>
                <a:cs typeface="Calibri"/>
              </a:rPr>
              <a:t>уровень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003496"/>
                </a:solidFill>
                <a:latin typeface="Calibri"/>
                <a:cs typeface="Calibri"/>
              </a:rPr>
              <a:t>ООО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64608" y="3217164"/>
            <a:ext cx="5824855" cy="292735"/>
            <a:chOff x="4864608" y="3217164"/>
            <a:chExt cx="5824855" cy="292735"/>
          </a:xfrm>
        </p:grpSpPr>
        <p:sp>
          <p:nvSpPr>
            <p:cNvPr id="4" name="object 4"/>
            <p:cNvSpPr/>
            <p:nvPr/>
          </p:nvSpPr>
          <p:spPr>
            <a:xfrm>
              <a:off x="4870704" y="3223260"/>
              <a:ext cx="5812790" cy="280670"/>
            </a:xfrm>
            <a:custGeom>
              <a:avLst/>
              <a:gdLst/>
              <a:ahLst/>
              <a:cxnLst/>
              <a:rect l="l" t="t" r="r" b="b"/>
              <a:pathLst>
                <a:path w="5812790" h="280670">
                  <a:moveTo>
                    <a:pt x="0" y="140207"/>
                  </a:moveTo>
                  <a:lnTo>
                    <a:pt x="39322" y="117080"/>
                  </a:lnTo>
                  <a:lnTo>
                    <a:pt x="87295" y="105954"/>
                  </a:lnTo>
                  <a:lnTo>
                    <a:pt x="129229" y="98724"/>
                  </a:lnTo>
                  <a:lnTo>
                    <a:pt x="178852" y="91658"/>
                  </a:lnTo>
                  <a:lnTo>
                    <a:pt x="235932" y="84766"/>
                  </a:lnTo>
                  <a:lnTo>
                    <a:pt x="300234" y="78060"/>
                  </a:lnTo>
                  <a:lnTo>
                    <a:pt x="371527" y="71550"/>
                  </a:lnTo>
                  <a:lnTo>
                    <a:pt x="409721" y="68373"/>
                  </a:lnTo>
                  <a:lnTo>
                    <a:pt x="449576" y="65249"/>
                  </a:lnTo>
                  <a:lnTo>
                    <a:pt x="491062" y="62180"/>
                  </a:lnTo>
                  <a:lnTo>
                    <a:pt x="534149" y="59167"/>
                  </a:lnTo>
                  <a:lnTo>
                    <a:pt x="578809" y="56212"/>
                  </a:lnTo>
                  <a:lnTo>
                    <a:pt x="625013" y="53316"/>
                  </a:lnTo>
                  <a:lnTo>
                    <a:pt x="672731" y="50481"/>
                  </a:lnTo>
                  <a:lnTo>
                    <a:pt x="721934" y="47707"/>
                  </a:lnTo>
                  <a:lnTo>
                    <a:pt x="772593" y="44996"/>
                  </a:lnTo>
                  <a:lnTo>
                    <a:pt x="824680" y="42350"/>
                  </a:lnTo>
                  <a:lnTo>
                    <a:pt x="878164" y="39771"/>
                  </a:lnTo>
                  <a:lnTo>
                    <a:pt x="933016" y="37258"/>
                  </a:lnTo>
                  <a:lnTo>
                    <a:pt x="989209" y="34815"/>
                  </a:lnTo>
                  <a:lnTo>
                    <a:pt x="1046711" y="32442"/>
                  </a:lnTo>
                  <a:lnTo>
                    <a:pt x="1105495" y="30140"/>
                  </a:lnTo>
                  <a:lnTo>
                    <a:pt x="1165531" y="27912"/>
                  </a:lnTo>
                  <a:lnTo>
                    <a:pt x="1226790" y="25758"/>
                  </a:lnTo>
                  <a:lnTo>
                    <a:pt x="1289243" y="23680"/>
                  </a:lnTo>
                  <a:lnTo>
                    <a:pt x="1352861" y="21679"/>
                  </a:lnTo>
                  <a:lnTo>
                    <a:pt x="1417614" y="19757"/>
                  </a:lnTo>
                  <a:lnTo>
                    <a:pt x="1483474" y="17915"/>
                  </a:lnTo>
                  <a:lnTo>
                    <a:pt x="1550410" y="16155"/>
                  </a:lnTo>
                  <a:lnTo>
                    <a:pt x="1618395" y="14477"/>
                  </a:lnTo>
                  <a:lnTo>
                    <a:pt x="1687399" y="12884"/>
                  </a:lnTo>
                  <a:lnTo>
                    <a:pt x="1757393" y="11376"/>
                  </a:lnTo>
                  <a:lnTo>
                    <a:pt x="1828348" y="9956"/>
                  </a:lnTo>
                  <a:lnTo>
                    <a:pt x="1900234" y="8624"/>
                  </a:lnTo>
                  <a:lnTo>
                    <a:pt x="1973022" y="7382"/>
                  </a:lnTo>
                  <a:lnTo>
                    <a:pt x="2046684" y="6231"/>
                  </a:lnTo>
                  <a:lnTo>
                    <a:pt x="2121190" y="5173"/>
                  </a:lnTo>
                  <a:lnTo>
                    <a:pt x="2196511" y="4209"/>
                  </a:lnTo>
                  <a:lnTo>
                    <a:pt x="2272618" y="3340"/>
                  </a:lnTo>
                  <a:lnTo>
                    <a:pt x="2349481" y="2569"/>
                  </a:lnTo>
                  <a:lnTo>
                    <a:pt x="2427073" y="1895"/>
                  </a:lnTo>
                  <a:lnTo>
                    <a:pt x="2505362" y="1322"/>
                  </a:lnTo>
                  <a:lnTo>
                    <a:pt x="2584321" y="850"/>
                  </a:lnTo>
                  <a:lnTo>
                    <a:pt x="2663920" y="480"/>
                  </a:lnTo>
                  <a:lnTo>
                    <a:pt x="2744131" y="214"/>
                  </a:lnTo>
                  <a:lnTo>
                    <a:pt x="2824923" y="53"/>
                  </a:lnTo>
                  <a:lnTo>
                    <a:pt x="2906268" y="0"/>
                  </a:lnTo>
                  <a:lnTo>
                    <a:pt x="2987612" y="53"/>
                  </a:lnTo>
                  <a:lnTo>
                    <a:pt x="3068404" y="214"/>
                  </a:lnTo>
                  <a:lnTo>
                    <a:pt x="3148615" y="480"/>
                  </a:lnTo>
                  <a:lnTo>
                    <a:pt x="3228214" y="850"/>
                  </a:lnTo>
                  <a:lnTo>
                    <a:pt x="3307173" y="1322"/>
                  </a:lnTo>
                  <a:lnTo>
                    <a:pt x="3385462" y="1895"/>
                  </a:lnTo>
                  <a:lnTo>
                    <a:pt x="3463054" y="2569"/>
                  </a:lnTo>
                  <a:lnTo>
                    <a:pt x="3539917" y="3340"/>
                  </a:lnTo>
                  <a:lnTo>
                    <a:pt x="3616024" y="4209"/>
                  </a:lnTo>
                  <a:lnTo>
                    <a:pt x="3691345" y="5173"/>
                  </a:lnTo>
                  <a:lnTo>
                    <a:pt x="3765851" y="6231"/>
                  </a:lnTo>
                  <a:lnTo>
                    <a:pt x="3839513" y="7382"/>
                  </a:lnTo>
                  <a:lnTo>
                    <a:pt x="3912301" y="8624"/>
                  </a:lnTo>
                  <a:lnTo>
                    <a:pt x="3984187" y="9956"/>
                  </a:lnTo>
                  <a:lnTo>
                    <a:pt x="4055142" y="11376"/>
                  </a:lnTo>
                  <a:lnTo>
                    <a:pt x="4125136" y="12884"/>
                  </a:lnTo>
                  <a:lnTo>
                    <a:pt x="4194140" y="14477"/>
                  </a:lnTo>
                  <a:lnTo>
                    <a:pt x="4262125" y="16155"/>
                  </a:lnTo>
                  <a:lnTo>
                    <a:pt x="4329061" y="17915"/>
                  </a:lnTo>
                  <a:lnTo>
                    <a:pt x="4394921" y="19757"/>
                  </a:lnTo>
                  <a:lnTo>
                    <a:pt x="4459674" y="21679"/>
                  </a:lnTo>
                  <a:lnTo>
                    <a:pt x="4523292" y="23680"/>
                  </a:lnTo>
                  <a:lnTo>
                    <a:pt x="4585745" y="25758"/>
                  </a:lnTo>
                  <a:lnTo>
                    <a:pt x="4647004" y="27912"/>
                  </a:lnTo>
                  <a:lnTo>
                    <a:pt x="4707040" y="30140"/>
                  </a:lnTo>
                  <a:lnTo>
                    <a:pt x="4765824" y="32442"/>
                  </a:lnTo>
                  <a:lnTo>
                    <a:pt x="4823326" y="34815"/>
                  </a:lnTo>
                  <a:lnTo>
                    <a:pt x="4879519" y="37258"/>
                  </a:lnTo>
                  <a:lnTo>
                    <a:pt x="4934371" y="39771"/>
                  </a:lnTo>
                  <a:lnTo>
                    <a:pt x="4987855" y="42350"/>
                  </a:lnTo>
                  <a:lnTo>
                    <a:pt x="5039942" y="44996"/>
                  </a:lnTo>
                  <a:lnTo>
                    <a:pt x="5090601" y="47707"/>
                  </a:lnTo>
                  <a:lnTo>
                    <a:pt x="5139804" y="50481"/>
                  </a:lnTo>
                  <a:lnTo>
                    <a:pt x="5187522" y="53316"/>
                  </a:lnTo>
                  <a:lnTo>
                    <a:pt x="5233726" y="56212"/>
                  </a:lnTo>
                  <a:lnTo>
                    <a:pt x="5278386" y="59167"/>
                  </a:lnTo>
                  <a:lnTo>
                    <a:pt x="5321473" y="62180"/>
                  </a:lnTo>
                  <a:lnTo>
                    <a:pt x="5362959" y="65249"/>
                  </a:lnTo>
                  <a:lnTo>
                    <a:pt x="5402814" y="68373"/>
                  </a:lnTo>
                  <a:lnTo>
                    <a:pt x="5441008" y="71550"/>
                  </a:lnTo>
                  <a:lnTo>
                    <a:pt x="5512301" y="78060"/>
                  </a:lnTo>
                  <a:lnTo>
                    <a:pt x="5576603" y="84766"/>
                  </a:lnTo>
                  <a:lnTo>
                    <a:pt x="5633683" y="91658"/>
                  </a:lnTo>
                  <a:lnTo>
                    <a:pt x="5683306" y="98724"/>
                  </a:lnTo>
                  <a:lnTo>
                    <a:pt x="5725240" y="105954"/>
                  </a:lnTo>
                  <a:lnTo>
                    <a:pt x="5773213" y="117080"/>
                  </a:lnTo>
                  <a:lnTo>
                    <a:pt x="5811419" y="136281"/>
                  </a:lnTo>
                  <a:lnTo>
                    <a:pt x="5812536" y="140207"/>
                  </a:lnTo>
                  <a:lnTo>
                    <a:pt x="5811419" y="144134"/>
                  </a:lnTo>
                  <a:lnTo>
                    <a:pt x="5773213" y="163335"/>
                  </a:lnTo>
                  <a:lnTo>
                    <a:pt x="5725240" y="174461"/>
                  </a:lnTo>
                  <a:lnTo>
                    <a:pt x="5683306" y="181691"/>
                  </a:lnTo>
                  <a:lnTo>
                    <a:pt x="5633683" y="188757"/>
                  </a:lnTo>
                  <a:lnTo>
                    <a:pt x="5576603" y="195649"/>
                  </a:lnTo>
                  <a:lnTo>
                    <a:pt x="5512301" y="202355"/>
                  </a:lnTo>
                  <a:lnTo>
                    <a:pt x="5441008" y="208865"/>
                  </a:lnTo>
                  <a:lnTo>
                    <a:pt x="5402814" y="212042"/>
                  </a:lnTo>
                  <a:lnTo>
                    <a:pt x="5362959" y="215166"/>
                  </a:lnTo>
                  <a:lnTo>
                    <a:pt x="5321473" y="218235"/>
                  </a:lnTo>
                  <a:lnTo>
                    <a:pt x="5278386" y="221248"/>
                  </a:lnTo>
                  <a:lnTo>
                    <a:pt x="5233726" y="224203"/>
                  </a:lnTo>
                  <a:lnTo>
                    <a:pt x="5187522" y="227099"/>
                  </a:lnTo>
                  <a:lnTo>
                    <a:pt x="5139804" y="229934"/>
                  </a:lnTo>
                  <a:lnTo>
                    <a:pt x="5090601" y="232708"/>
                  </a:lnTo>
                  <a:lnTo>
                    <a:pt x="5039942" y="235419"/>
                  </a:lnTo>
                  <a:lnTo>
                    <a:pt x="4987855" y="238065"/>
                  </a:lnTo>
                  <a:lnTo>
                    <a:pt x="4934371" y="240644"/>
                  </a:lnTo>
                  <a:lnTo>
                    <a:pt x="4879519" y="243157"/>
                  </a:lnTo>
                  <a:lnTo>
                    <a:pt x="4823326" y="245600"/>
                  </a:lnTo>
                  <a:lnTo>
                    <a:pt x="4765824" y="247973"/>
                  </a:lnTo>
                  <a:lnTo>
                    <a:pt x="4707040" y="250275"/>
                  </a:lnTo>
                  <a:lnTo>
                    <a:pt x="4647004" y="252503"/>
                  </a:lnTo>
                  <a:lnTo>
                    <a:pt x="4585745" y="254657"/>
                  </a:lnTo>
                  <a:lnTo>
                    <a:pt x="4523292" y="256735"/>
                  </a:lnTo>
                  <a:lnTo>
                    <a:pt x="4459674" y="258736"/>
                  </a:lnTo>
                  <a:lnTo>
                    <a:pt x="4394921" y="260658"/>
                  </a:lnTo>
                  <a:lnTo>
                    <a:pt x="4329061" y="262500"/>
                  </a:lnTo>
                  <a:lnTo>
                    <a:pt x="4262125" y="264260"/>
                  </a:lnTo>
                  <a:lnTo>
                    <a:pt x="4194140" y="265938"/>
                  </a:lnTo>
                  <a:lnTo>
                    <a:pt x="4125136" y="267531"/>
                  </a:lnTo>
                  <a:lnTo>
                    <a:pt x="4055142" y="269039"/>
                  </a:lnTo>
                  <a:lnTo>
                    <a:pt x="3984187" y="270459"/>
                  </a:lnTo>
                  <a:lnTo>
                    <a:pt x="3912301" y="271791"/>
                  </a:lnTo>
                  <a:lnTo>
                    <a:pt x="3839513" y="273033"/>
                  </a:lnTo>
                  <a:lnTo>
                    <a:pt x="3765851" y="274184"/>
                  </a:lnTo>
                  <a:lnTo>
                    <a:pt x="3691345" y="275242"/>
                  </a:lnTo>
                  <a:lnTo>
                    <a:pt x="3616024" y="276206"/>
                  </a:lnTo>
                  <a:lnTo>
                    <a:pt x="3539917" y="277075"/>
                  </a:lnTo>
                  <a:lnTo>
                    <a:pt x="3463054" y="277846"/>
                  </a:lnTo>
                  <a:lnTo>
                    <a:pt x="3385462" y="278520"/>
                  </a:lnTo>
                  <a:lnTo>
                    <a:pt x="3307173" y="279093"/>
                  </a:lnTo>
                  <a:lnTo>
                    <a:pt x="3228214" y="279565"/>
                  </a:lnTo>
                  <a:lnTo>
                    <a:pt x="3148615" y="279935"/>
                  </a:lnTo>
                  <a:lnTo>
                    <a:pt x="3068404" y="280201"/>
                  </a:lnTo>
                  <a:lnTo>
                    <a:pt x="2987612" y="280362"/>
                  </a:lnTo>
                  <a:lnTo>
                    <a:pt x="2906268" y="280415"/>
                  </a:lnTo>
                  <a:lnTo>
                    <a:pt x="2824923" y="280362"/>
                  </a:lnTo>
                  <a:lnTo>
                    <a:pt x="2744131" y="280201"/>
                  </a:lnTo>
                  <a:lnTo>
                    <a:pt x="2663920" y="279935"/>
                  </a:lnTo>
                  <a:lnTo>
                    <a:pt x="2584321" y="279565"/>
                  </a:lnTo>
                  <a:lnTo>
                    <a:pt x="2505362" y="279093"/>
                  </a:lnTo>
                  <a:lnTo>
                    <a:pt x="2427073" y="278520"/>
                  </a:lnTo>
                  <a:lnTo>
                    <a:pt x="2349481" y="277846"/>
                  </a:lnTo>
                  <a:lnTo>
                    <a:pt x="2272618" y="277075"/>
                  </a:lnTo>
                  <a:lnTo>
                    <a:pt x="2196511" y="276206"/>
                  </a:lnTo>
                  <a:lnTo>
                    <a:pt x="2121190" y="275242"/>
                  </a:lnTo>
                  <a:lnTo>
                    <a:pt x="2046684" y="274184"/>
                  </a:lnTo>
                  <a:lnTo>
                    <a:pt x="1973022" y="273033"/>
                  </a:lnTo>
                  <a:lnTo>
                    <a:pt x="1900234" y="271791"/>
                  </a:lnTo>
                  <a:lnTo>
                    <a:pt x="1828348" y="270459"/>
                  </a:lnTo>
                  <a:lnTo>
                    <a:pt x="1757393" y="269039"/>
                  </a:lnTo>
                  <a:lnTo>
                    <a:pt x="1687399" y="267531"/>
                  </a:lnTo>
                  <a:lnTo>
                    <a:pt x="1618395" y="265938"/>
                  </a:lnTo>
                  <a:lnTo>
                    <a:pt x="1550410" y="264260"/>
                  </a:lnTo>
                  <a:lnTo>
                    <a:pt x="1483474" y="262500"/>
                  </a:lnTo>
                  <a:lnTo>
                    <a:pt x="1417614" y="260658"/>
                  </a:lnTo>
                  <a:lnTo>
                    <a:pt x="1352861" y="258736"/>
                  </a:lnTo>
                  <a:lnTo>
                    <a:pt x="1289243" y="256735"/>
                  </a:lnTo>
                  <a:lnTo>
                    <a:pt x="1226790" y="254657"/>
                  </a:lnTo>
                  <a:lnTo>
                    <a:pt x="1165531" y="252503"/>
                  </a:lnTo>
                  <a:lnTo>
                    <a:pt x="1105495" y="250275"/>
                  </a:lnTo>
                  <a:lnTo>
                    <a:pt x="1046711" y="247973"/>
                  </a:lnTo>
                  <a:lnTo>
                    <a:pt x="989209" y="245600"/>
                  </a:lnTo>
                  <a:lnTo>
                    <a:pt x="933016" y="243157"/>
                  </a:lnTo>
                  <a:lnTo>
                    <a:pt x="878164" y="240644"/>
                  </a:lnTo>
                  <a:lnTo>
                    <a:pt x="824680" y="238065"/>
                  </a:lnTo>
                  <a:lnTo>
                    <a:pt x="772593" y="235419"/>
                  </a:lnTo>
                  <a:lnTo>
                    <a:pt x="721934" y="232708"/>
                  </a:lnTo>
                  <a:lnTo>
                    <a:pt x="672731" y="229934"/>
                  </a:lnTo>
                  <a:lnTo>
                    <a:pt x="625013" y="227099"/>
                  </a:lnTo>
                  <a:lnTo>
                    <a:pt x="578809" y="224203"/>
                  </a:lnTo>
                  <a:lnTo>
                    <a:pt x="534149" y="221248"/>
                  </a:lnTo>
                  <a:lnTo>
                    <a:pt x="491062" y="218235"/>
                  </a:lnTo>
                  <a:lnTo>
                    <a:pt x="449576" y="215166"/>
                  </a:lnTo>
                  <a:lnTo>
                    <a:pt x="409721" y="212042"/>
                  </a:lnTo>
                  <a:lnTo>
                    <a:pt x="371527" y="208865"/>
                  </a:lnTo>
                  <a:lnTo>
                    <a:pt x="300234" y="202355"/>
                  </a:lnTo>
                  <a:lnTo>
                    <a:pt x="235932" y="195649"/>
                  </a:lnTo>
                  <a:lnTo>
                    <a:pt x="178852" y="188757"/>
                  </a:lnTo>
                  <a:lnTo>
                    <a:pt x="129229" y="181691"/>
                  </a:lnTo>
                  <a:lnTo>
                    <a:pt x="87295" y="174461"/>
                  </a:lnTo>
                  <a:lnTo>
                    <a:pt x="39322" y="163335"/>
                  </a:lnTo>
                  <a:lnTo>
                    <a:pt x="1116" y="144134"/>
                  </a:lnTo>
                  <a:lnTo>
                    <a:pt x="0" y="14020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762" y="3429762"/>
              <a:ext cx="3057525" cy="0"/>
            </a:xfrm>
            <a:custGeom>
              <a:avLst/>
              <a:gdLst/>
              <a:ahLst/>
              <a:cxnLst/>
              <a:rect l="l" t="t" r="r" b="b"/>
              <a:pathLst>
                <a:path w="3057525">
                  <a:moveTo>
                    <a:pt x="0" y="0"/>
                  </a:moveTo>
                  <a:lnTo>
                    <a:pt x="3057016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83658" y="6386321"/>
            <a:ext cx="4831080" cy="386080"/>
          </a:xfrm>
          <a:custGeom>
            <a:avLst/>
            <a:gdLst/>
            <a:ahLst/>
            <a:cxnLst/>
            <a:rect l="l" t="t" r="r" b="b"/>
            <a:pathLst>
              <a:path w="4831080" h="386079">
                <a:moveTo>
                  <a:pt x="0" y="385571"/>
                </a:moveTo>
                <a:lnTo>
                  <a:pt x="4831080" y="385571"/>
                </a:lnTo>
                <a:lnTo>
                  <a:pt x="4831080" y="0"/>
                </a:lnTo>
                <a:lnTo>
                  <a:pt x="0" y="0"/>
                </a:lnTo>
                <a:lnTo>
                  <a:pt x="0" y="385571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50676"/>
              </p:ext>
            </p:extLst>
          </p:nvPr>
        </p:nvGraphicFramePr>
        <p:xfrm>
          <a:off x="150240" y="534162"/>
          <a:ext cx="11810360" cy="6255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70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995">
                <a:tc rowSpan="2" gridSpan="3">
                  <a:txBody>
                    <a:bodyPr/>
                    <a:lstStyle/>
                    <a:p>
                      <a:pPr marL="403860" marR="398145" indent="457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Учебные предметы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54000" marR="213995" indent="-304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Учебные модули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876935" marR="247015" indent="-591820">
                        <a:lnSpc>
                          <a:spcPts val="1320"/>
                        </a:lnSpc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1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/количество</a:t>
                      </a:r>
                      <a:r>
                        <a:rPr sz="11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1879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1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(год,</a:t>
                      </a:r>
                      <a:r>
                        <a:rPr sz="11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уровень)</a:t>
                      </a: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1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федеральными</a:t>
                      </a:r>
                      <a:r>
                        <a:rPr sz="11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рабочими</a:t>
                      </a: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программами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508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714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 классе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170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(6 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136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(4 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 классе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(3 часа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неделю)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442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часа: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 классах</a:t>
                      </a:r>
                      <a:r>
                        <a:rPr sz="11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510 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Алгебра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13760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Математика: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340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обучения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Алгебра: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7-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306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 часа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Геометрия: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7-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 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9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 marR="52069" indent="-109855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статистика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статистика: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7-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 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 часа,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6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 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 часу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7, 8 и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3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400" b="1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945"/>
                        </a:lnSpc>
                        <a:tabLst>
                          <a:tab pos="682625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357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800" b="1" spc="-75" baseline="-30478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!</a:t>
                      </a:r>
                      <a:endParaRPr sz="10800" baseline="-30478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ts val="71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модуль</a:t>
                      </a:r>
                      <a:r>
                        <a:rPr sz="11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«Введение</a:t>
                      </a:r>
                      <a:r>
                        <a:rPr sz="11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Новейшую</a:t>
                      </a:r>
                      <a:r>
                        <a:rPr sz="11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историю</a:t>
                      </a:r>
                      <a:r>
                        <a:rPr sz="11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России»</a:t>
                      </a:r>
                      <a:r>
                        <a:rPr sz="1100" spc="2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(17</a:t>
                      </a:r>
                      <a:r>
                        <a:rPr sz="11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часов)</a:t>
                      </a:r>
                      <a:r>
                        <a:rPr sz="11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 9</a:t>
                      </a:r>
                      <a:r>
                        <a:rPr sz="11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реализуется</a:t>
                      </a:r>
                      <a:r>
                        <a:rPr sz="1100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курса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«История»,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увеличивается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счёт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плана,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формируемой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участниками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отношений.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136 часов: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 классы,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 часу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272 часа: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одному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часу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6 классах,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 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классах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238 часов: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 и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 классе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 ч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9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95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238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 класс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8-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 по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6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995">
                <a:tc gridSpan="3">
                  <a:txBody>
                    <a:bodyPr/>
                    <a:lstStyle/>
                    <a:p>
                      <a:pPr marL="150495" marR="208279">
                        <a:lnSpc>
                          <a:spcPts val="132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Изобразительное 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(три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инвариантных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модуля):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5–7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136 часов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5–8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Труд</a:t>
                      </a:r>
                      <a:r>
                        <a:rPr sz="11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(технология)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272 часа:</a:t>
                      </a:r>
                      <a:r>
                        <a:rPr sz="11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5—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2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8—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2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0995">
                <a:tc gridSpan="3">
                  <a:txBody>
                    <a:bodyPr/>
                    <a:lstStyle/>
                    <a:p>
                      <a:pPr marL="150495" marR="555625">
                        <a:lnSpc>
                          <a:spcPts val="132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Физическая 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 err="1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spc="-35" dirty="0">
                          <a:latin typeface="Calibri"/>
                          <a:cs typeface="Calibri"/>
                        </a:rPr>
                        <a:t>340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(три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классе)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10"/>
                        </a:lnSpc>
                      </a:pP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040" marR="1339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100" b="1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защиты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Родины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2580"/>
                        </a:lnSpc>
                        <a:tabLst>
                          <a:tab pos="679767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68 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 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 класс,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34 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 часу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800" b="1" spc="-75" baseline="-146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!</a:t>
                      </a:r>
                      <a:endParaRPr sz="10800" baseline="-14660" dirty="0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ts val="710"/>
                        </a:lnSpc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СБОРЫ:</a:t>
                      </a:r>
                      <a:r>
                        <a:rPr sz="11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класс,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дня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97517"/>
              </p:ext>
            </p:extLst>
          </p:nvPr>
        </p:nvGraphicFramePr>
        <p:xfrm>
          <a:off x="167119" y="304927"/>
          <a:ext cx="6974838" cy="6462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4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94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модули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20395" marR="60325" indent="-521334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(количество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spc="-50" dirty="0">
                          <a:latin typeface="Calibri"/>
                          <a:cs typeface="Calibri"/>
                        </a:rPr>
                        <a:t>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VI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VII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VIII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IX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 gridSpan="8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 rowSpan="2">
                  <a:txBody>
                    <a:bodyPr/>
                    <a:lstStyle/>
                    <a:p>
                      <a:pPr marL="380365" marR="370205" indent="-5080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язык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языки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5125" marR="345440" indent="-15240">
                        <a:lnSpc>
                          <a:spcPct val="101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информатика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59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1645" marR="91440" indent="-365125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Общественно-научные 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i="1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Всеобщая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история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0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2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Введение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новейшую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0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историю</a:t>
                      </a:r>
                      <a:r>
                        <a:rPr sz="1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0,5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Естественнонаучные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7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Труд</a:t>
                      </a:r>
                      <a:r>
                        <a:rPr sz="11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(технология)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marL="296545" marR="71120" indent="-22097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05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05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защиты</a:t>
                      </a:r>
                      <a:r>
                        <a:rPr sz="105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Родины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227965" indent="-226060">
                        <a:lnSpc>
                          <a:spcPts val="1320"/>
                        </a:lnSpc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100" b="1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100" b="1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защиты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Родины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05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культура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1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050" b="1" i="1" spc="-25" dirty="0">
                          <a:latin typeface="Calibri"/>
                          <a:cs typeface="Calibri"/>
                        </a:rPr>
                        <a:t>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050" b="1" i="1" spc="-25" dirty="0">
                          <a:latin typeface="Calibri"/>
                          <a:cs typeface="Calibri"/>
                        </a:rPr>
                        <a:t>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i="1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000" b="1" i="1" spc="-2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b="1" i="1" spc="-20" dirty="0">
                          <a:latin typeface="Calibri"/>
                          <a:cs typeface="Calibri"/>
                        </a:rPr>
                        <a:t>,5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302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00" dirty="0">
                          <a:latin typeface="Times New Roman"/>
                          <a:cs typeface="Times New Roman"/>
                        </a:rPr>
                        <a:t>3</a:t>
                      </a: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marL="29845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участниками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spc="-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spc="-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Calibri"/>
                          <a:cs typeface="Calibri"/>
                        </a:rPr>
                        <a:t>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lang="ru-RU" sz="1050" dirty="0">
                          <a:latin typeface="Calibri"/>
                          <a:cs typeface="Calibri"/>
                        </a:rPr>
                        <a:t>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lang="ru-RU" sz="1050" spc="-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050" b="1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5-дневной</a:t>
                      </a:r>
                      <a:r>
                        <a:rPr sz="105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неделе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1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606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Учебная нагрузка,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41" y="-32562"/>
            <a:ext cx="8270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Учебный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план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основного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общего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образования,</a:t>
            </a:r>
            <a:r>
              <a:rPr spc="35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5-</a:t>
            </a:r>
            <a:r>
              <a:rPr i="1" dirty="0">
                <a:latin typeface="Calibri"/>
                <a:cs typeface="Calibri"/>
              </a:rPr>
              <a:t>дневная</a:t>
            </a:r>
            <a:r>
              <a:rPr i="1" spc="-6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учебная</a:t>
            </a:r>
            <a:r>
              <a:rPr i="1" spc="-6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12990" y="3914395"/>
            <a:ext cx="4627118" cy="265457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3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89360" y="415289"/>
            <a:ext cx="1121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3399"/>
                </a:solidFill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828" y="4887467"/>
            <a:ext cx="4653280" cy="92392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 marR="111760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ФОП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позволяют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реализовать углублённое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изучение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при</a:t>
            </a:r>
            <a:endParaRPr sz="18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дневной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учебной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неделе!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3300" y="1793748"/>
            <a:ext cx="4657725" cy="238591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683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часть:</a:t>
            </a:r>
            <a:endParaRPr sz="1800" dirty="0">
              <a:latin typeface="Calibri"/>
              <a:cs typeface="Calibri"/>
            </a:endParaRPr>
          </a:p>
          <a:p>
            <a:pPr marL="333375" marR="628650" indent="-28702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333375" algn="l"/>
              </a:tabLst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каждому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чем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ФРП и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ПРП</a:t>
            </a:r>
            <a:endParaRPr sz="1200" dirty="0">
              <a:latin typeface="Calibri"/>
              <a:cs typeface="Calibri"/>
            </a:endParaRPr>
          </a:p>
          <a:p>
            <a:pPr marL="333375" marR="9906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3375" algn="l"/>
              </a:tabLst>
            </a:pPr>
            <a:r>
              <a:rPr sz="1200" b="1" dirty="0" err="1">
                <a:latin typeface="Calibri"/>
                <a:cs typeface="Calibri"/>
              </a:rPr>
              <a:t>Изучение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lang="ru-RU" sz="1200" b="1" spc="-45" dirty="0">
                <a:latin typeface="Calibri"/>
                <a:cs typeface="Calibri"/>
              </a:rPr>
              <a:t>второго иностранного языка и </a:t>
            </a:r>
            <a:r>
              <a:rPr sz="1200" b="1" spc="-10" dirty="0" err="1">
                <a:latin typeface="Calibri"/>
                <a:cs typeface="Calibri"/>
              </a:rPr>
              <a:t>родного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языка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родной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 err="1">
                <a:latin typeface="Calibri"/>
                <a:cs typeface="Calibri"/>
              </a:rPr>
              <a:t>литературы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 err="1">
                <a:latin typeface="Calibri"/>
                <a:cs typeface="Calibri"/>
              </a:rPr>
              <a:t>из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числа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языков народов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РФ </a:t>
            </a:r>
            <a:r>
              <a:rPr lang="ru-RU" sz="1200" b="1" spc="-50" dirty="0">
                <a:latin typeface="Calibri"/>
                <a:cs typeface="Calibri"/>
              </a:rPr>
              <a:t>по обновленному ФГОС </a:t>
            </a:r>
            <a:r>
              <a:rPr sz="1200" b="1" spc="-10" dirty="0" err="1">
                <a:latin typeface="Calibri"/>
                <a:cs typeface="Calibri"/>
              </a:rPr>
              <a:t>осуществляется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при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наличии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возможностей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ОУ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и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по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заявлению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родителей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(законных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 err="1">
                <a:latin typeface="Calibri"/>
                <a:cs typeface="Calibri"/>
              </a:rPr>
              <a:t>представителей</a:t>
            </a:r>
            <a:r>
              <a:rPr sz="1200" b="1" spc="-10" dirty="0">
                <a:latin typeface="Calibri"/>
                <a:cs typeface="Calibri"/>
              </a:rPr>
              <a:t>)</a:t>
            </a:r>
            <a:r>
              <a:rPr lang="ru-RU" sz="1200" dirty="0">
                <a:latin typeface="Calibri"/>
                <a:cs typeface="Calibri"/>
              </a:rPr>
              <a:t> </a:t>
            </a:r>
            <a:r>
              <a:rPr sz="1200" b="1" spc="-10" dirty="0" err="1">
                <a:latin typeface="Calibri"/>
                <a:cs typeface="Calibri"/>
              </a:rPr>
              <a:t>несовершеннолетних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обучающихся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(см. вариант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ФУП </a:t>
            </a:r>
            <a:r>
              <a:rPr sz="1200" b="1" spc="-10" dirty="0">
                <a:latin typeface="Calibri"/>
                <a:cs typeface="Calibri"/>
              </a:rPr>
              <a:t>ООО).</a:t>
            </a:r>
            <a:endParaRPr lang="ru-RU" sz="1200" b="1" spc="-10" dirty="0">
              <a:latin typeface="Calibri"/>
              <a:cs typeface="Calibri"/>
            </a:endParaRPr>
          </a:p>
          <a:p>
            <a:pPr marL="333375" marR="9906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3375" algn="l"/>
              </a:tabLst>
            </a:pPr>
            <a:r>
              <a:rPr lang="ru-RU" sz="1200" b="1" dirty="0">
                <a:latin typeface="Calibri"/>
                <a:cs typeface="Calibri"/>
              </a:rPr>
              <a:t>Изучение</a:t>
            </a:r>
            <a:r>
              <a:rPr lang="ru-RU" sz="1200" b="1" spc="-45" dirty="0">
                <a:latin typeface="Calibri"/>
                <a:cs typeface="Calibri"/>
              </a:rPr>
              <a:t> второго иностранного языка и </a:t>
            </a:r>
            <a:r>
              <a:rPr lang="ru-RU" sz="1200" b="1" spc="-10" dirty="0">
                <a:latin typeface="Calibri"/>
                <a:cs typeface="Calibri"/>
              </a:rPr>
              <a:t>родного</a:t>
            </a:r>
            <a:r>
              <a:rPr lang="ru-RU" sz="1200" b="1" spc="-15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языка</a:t>
            </a:r>
            <a:r>
              <a:rPr lang="ru-RU" sz="1200" b="1" spc="-30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и</a:t>
            </a:r>
            <a:r>
              <a:rPr lang="ru-RU" sz="1200" b="1" spc="-25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родной</a:t>
            </a:r>
            <a:r>
              <a:rPr lang="ru-RU" sz="1200" b="1" spc="-25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литературы</a:t>
            </a:r>
            <a:r>
              <a:rPr lang="ru-RU" sz="1200" b="1" spc="-50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из</a:t>
            </a:r>
            <a:r>
              <a:rPr lang="ru-RU" sz="1200" b="1" spc="-20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числа</a:t>
            </a:r>
            <a:r>
              <a:rPr lang="ru-RU" sz="1200" b="1" spc="-45" dirty="0">
                <a:latin typeface="Calibri"/>
                <a:cs typeface="Calibri"/>
              </a:rPr>
              <a:t> </a:t>
            </a:r>
            <a:r>
              <a:rPr lang="ru-RU" sz="1200" b="1" spc="-10" dirty="0">
                <a:latin typeface="Calibri"/>
                <a:cs typeface="Calibri"/>
              </a:rPr>
              <a:t>языков народов</a:t>
            </a:r>
            <a:r>
              <a:rPr lang="ru-RU" sz="1200" b="1" spc="-15" dirty="0">
                <a:latin typeface="Calibri"/>
                <a:cs typeface="Calibri"/>
              </a:rPr>
              <a:t> </a:t>
            </a:r>
            <a:r>
              <a:rPr lang="ru-RU" sz="1200" b="1" dirty="0">
                <a:latin typeface="Calibri"/>
                <a:cs typeface="Calibri"/>
              </a:rPr>
              <a:t>РФ </a:t>
            </a:r>
            <a:r>
              <a:rPr lang="ru-RU" sz="1200" b="1" spc="-50" dirty="0">
                <a:latin typeface="Calibri"/>
                <a:cs typeface="Calibri"/>
              </a:rPr>
              <a:t>по ФГОС  2010 </a:t>
            </a:r>
            <a:r>
              <a:rPr lang="ru-RU" sz="1200" b="1" dirty="0">
                <a:latin typeface="Calibri"/>
                <a:cs typeface="Calibri"/>
              </a:rPr>
              <a:t>– по ФООП образовательной организации</a:t>
            </a:r>
          </a:p>
          <a:p>
            <a:pPr marL="46355" marR="99060">
              <a:lnSpc>
                <a:spcPct val="100000"/>
              </a:lnSpc>
              <a:spcBef>
                <a:spcPts val="5"/>
              </a:spcBef>
              <a:tabLst>
                <a:tab pos="333375" algn="l"/>
              </a:tabLst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3526" y="1507363"/>
            <a:ext cx="4692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разработке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учебного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ОУ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обращаем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33818" y="5841898"/>
            <a:ext cx="3621404" cy="48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ФРП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по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всем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предметам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на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портале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580"/>
              </a:lnSpc>
            </a:pP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https://edsoo.ru/rabochie-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programmy/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78268" y="688848"/>
            <a:ext cx="2155190" cy="628015"/>
            <a:chOff x="7478268" y="688848"/>
            <a:chExt cx="2155190" cy="628015"/>
          </a:xfrm>
        </p:grpSpPr>
        <p:sp>
          <p:nvSpPr>
            <p:cNvPr id="11" name="object 11"/>
            <p:cNvSpPr/>
            <p:nvPr/>
          </p:nvSpPr>
          <p:spPr>
            <a:xfrm>
              <a:off x="7478268" y="688848"/>
              <a:ext cx="2155190" cy="307975"/>
            </a:xfrm>
            <a:custGeom>
              <a:avLst/>
              <a:gdLst/>
              <a:ahLst/>
              <a:cxnLst/>
              <a:rect l="l" t="t" r="r" b="b"/>
              <a:pathLst>
                <a:path w="2155190" h="307975">
                  <a:moveTo>
                    <a:pt x="2154935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154935" y="307848"/>
                  </a:lnTo>
                  <a:lnTo>
                    <a:pt x="215493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78268" y="1008888"/>
              <a:ext cx="1251585" cy="307975"/>
            </a:xfrm>
            <a:custGeom>
              <a:avLst/>
              <a:gdLst/>
              <a:ahLst/>
              <a:cxnLst/>
              <a:rect l="l" t="t" r="r" b="b"/>
              <a:pathLst>
                <a:path w="1251584" h="307975">
                  <a:moveTo>
                    <a:pt x="1251203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251203" y="307848"/>
                  </a:lnTo>
                  <a:lnTo>
                    <a:pt x="125120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57261" y="603478"/>
            <a:ext cx="1943100" cy="6667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latin typeface="Calibri"/>
                <a:cs typeface="Calibri"/>
              </a:rPr>
              <a:t>Обновлённый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ФГОС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spc="-10" dirty="0">
                <a:latin typeface="Calibri"/>
                <a:cs typeface="Calibri"/>
              </a:rPr>
              <a:t>ФГОС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0366" y="435609"/>
            <a:ext cx="14363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Calibri"/>
                <a:cs typeface="Calibri"/>
              </a:rPr>
              <a:t>Условные</a:t>
            </a:r>
            <a:r>
              <a:rPr sz="1100" i="1" spc="-4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обозначения: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8164" y="4791981"/>
            <a:ext cx="4619625" cy="1188146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937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25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Часть,</a:t>
            </a:r>
            <a:r>
              <a:rPr sz="16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endParaRPr sz="1600" dirty="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отношений,</a:t>
            </a:r>
            <a:r>
              <a:rPr sz="16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которая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позволяет:</a:t>
            </a:r>
            <a:endParaRPr sz="1600" dirty="0">
              <a:latin typeface="Calibri"/>
              <a:cs typeface="Calibri"/>
            </a:endParaRPr>
          </a:p>
          <a:p>
            <a:pPr marL="332740" indent="-28638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32740" algn="l"/>
              </a:tabLst>
            </a:pP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увеличить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часов для реализации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</a:t>
            </a:r>
            <a:endParaRPr sz="1400" dirty="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углублённого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изучения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endParaRPr sz="1400" dirty="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https://edsoo.ru/Primernie_rabochie_progra.htm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8164" y="2016251"/>
            <a:ext cx="4671060" cy="2753959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556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595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часть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332740" indent="-28638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32740" algn="l"/>
              </a:tabLst>
            </a:pP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каждому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endParaRPr sz="1400" dirty="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быть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чем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ФРП</a:t>
            </a:r>
            <a:endParaRPr sz="1400" dirty="0">
              <a:latin typeface="Calibri"/>
              <a:cs typeface="Calibri"/>
            </a:endParaRPr>
          </a:p>
          <a:p>
            <a:pPr marL="332740" indent="-286385">
              <a:lnSpc>
                <a:spcPct val="100000"/>
              </a:lnSpc>
              <a:buFont typeface="Arial MT"/>
              <a:buChar char="•"/>
              <a:tabLst>
                <a:tab pos="332740" algn="l"/>
              </a:tabLst>
            </a:pPr>
            <a:r>
              <a:rPr sz="1400" b="1" dirty="0" err="1">
                <a:latin typeface="Calibri"/>
                <a:cs typeface="Calibri"/>
              </a:rPr>
              <a:t>Изучение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lang="ru-RU" sz="1400" b="1" spc="-25" dirty="0">
                <a:latin typeface="Calibri"/>
                <a:cs typeface="Calibri"/>
              </a:rPr>
              <a:t>второго иностранного языка и </a:t>
            </a:r>
            <a:r>
              <a:rPr sz="1400" b="1" spc="-10" dirty="0" err="1">
                <a:latin typeface="Calibri"/>
                <a:cs typeface="Calibri"/>
              </a:rPr>
              <a:t>родного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языка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родной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литературы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25" dirty="0" err="1">
                <a:latin typeface="Calibri"/>
                <a:cs typeface="Calibri"/>
              </a:rPr>
              <a:t>из</a:t>
            </a:r>
            <a:r>
              <a:rPr lang="ru-RU" sz="1400" spc="-25" dirty="0">
                <a:latin typeface="Calibri"/>
                <a:cs typeface="Calibri"/>
              </a:rPr>
              <a:t> </a:t>
            </a:r>
            <a:r>
              <a:rPr sz="1400" b="1" dirty="0" err="1">
                <a:latin typeface="Calibri"/>
                <a:cs typeface="Calibri"/>
              </a:rPr>
              <a:t>числа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языков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народов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РФ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lang="ru-RU" sz="1400" b="1" spc="10" dirty="0">
                <a:latin typeface="Calibri"/>
                <a:cs typeface="Calibri"/>
              </a:rPr>
              <a:t>по обновленному ФГОС </a:t>
            </a:r>
            <a:r>
              <a:rPr sz="1400" b="1" spc="-10" dirty="0" err="1">
                <a:latin typeface="Calibri"/>
                <a:cs typeface="Calibri"/>
              </a:rPr>
              <a:t>осуществляется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наличии </a:t>
            </a:r>
            <a:r>
              <a:rPr sz="1400" b="1" dirty="0">
                <a:latin typeface="Calibri"/>
                <a:cs typeface="Calibri"/>
              </a:rPr>
              <a:t>возможностей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ОУ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заявлению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родителей</a:t>
            </a:r>
            <a:endParaRPr sz="1400" dirty="0">
              <a:latin typeface="Calibri"/>
              <a:cs typeface="Calibri"/>
            </a:endParaRPr>
          </a:p>
          <a:p>
            <a:pPr marL="332740" marR="49466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(законных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представителей) несовершеннолетних обучающихся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(см.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вариант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5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ФУП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ООО)</a:t>
            </a:r>
            <a:endParaRPr lang="ru-RU" sz="1400" b="1" spc="-20" dirty="0">
              <a:latin typeface="Calibri"/>
              <a:cs typeface="Calibri"/>
            </a:endParaRPr>
          </a:p>
          <a:p>
            <a:pPr marL="333375" marR="9906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3375" algn="l"/>
              </a:tabLst>
            </a:pPr>
            <a:r>
              <a:rPr lang="ru-RU" sz="1400" b="1" dirty="0">
                <a:latin typeface="Calibri"/>
                <a:cs typeface="Calibri"/>
              </a:rPr>
              <a:t>Изучение</a:t>
            </a:r>
            <a:r>
              <a:rPr lang="ru-RU" sz="1400" b="1" spc="-45" dirty="0">
                <a:latin typeface="Calibri"/>
                <a:cs typeface="Calibri"/>
              </a:rPr>
              <a:t> второго иностранного языка и </a:t>
            </a:r>
            <a:r>
              <a:rPr lang="ru-RU" sz="1400" b="1" spc="-10" dirty="0">
                <a:latin typeface="Calibri"/>
                <a:cs typeface="Calibri"/>
              </a:rPr>
              <a:t>родного</a:t>
            </a:r>
            <a:r>
              <a:rPr lang="ru-RU" sz="1400" b="1" spc="-15" dirty="0">
                <a:latin typeface="Calibri"/>
                <a:cs typeface="Calibri"/>
              </a:rPr>
              <a:t> </a:t>
            </a:r>
            <a:r>
              <a:rPr lang="ru-RU" sz="1400" b="1" dirty="0">
                <a:latin typeface="Calibri"/>
                <a:cs typeface="Calibri"/>
              </a:rPr>
              <a:t>языка</a:t>
            </a:r>
            <a:r>
              <a:rPr lang="ru-RU" sz="1400" b="1" spc="-30" dirty="0">
                <a:latin typeface="Calibri"/>
                <a:cs typeface="Calibri"/>
              </a:rPr>
              <a:t> </a:t>
            </a:r>
            <a:r>
              <a:rPr lang="ru-RU" sz="1400" b="1" dirty="0">
                <a:latin typeface="Calibri"/>
                <a:cs typeface="Calibri"/>
              </a:rPr>
              <a:t>и</a:t>
            </a:r>
            <a:r>
              <a:rPr lang="ru-RU" sz="1400" b="1" spc="-25" dirty="0">
                <a:latin typeface="Calibri"/>
                <a:cs typeface="Calibri"/>
              </a:rPr>
              <a:t> </a:t>
            </a:r>
            <a:r>
              <a:rPr lang="ru-RU" sz="1400" b="1" dirty="0">
                <a:latin typeface="Calibri"/>
                <a:cs typeface="Calibri"/>
              </a:rPr>
              <a:t>родной</a:t>
            </a:r>
            <a:r>
              <a:rPr lang="ru-RU" sz="1400" b="1" spc="-25" dirty="0">
                <a:latin typeface="Calibri"/>
                <a:cs typeface="Calibri"/>
              </a:rPr>
              <a:t> </a:t>
            </a:r>
            <a:r>
              <a:rPr lang="ru-RU" sz="1400" b="1" dirty="0">
                <a:latin typeface="Calibri"/>
                <a:cs typeface="Calibri"/>
              </a:rPr>
              <a:t>литературы</a:t>
            </a:r>
            <a:r>
              <a:rPr lang="ru-RU" sz="1400" b="1" spc="-50" dirty="0">
                <a:latin typeface="Calibri"/>
                <a:cs typeface="Calibri"/>
              </a:rPr>
              <a:t> </a:t>
            </a:r>
            <a:r>
              <a:rPr lang="ru-RU" sz="1400" b="1" dirty="0">
                <a:latin typeface="Calibri"/>
                <a:cs typeface="Calibri"/>
              </a:rPr>
              <a:t>из</a:t>
            </a:r>
            <a:r>
              <a:rPr lang="ru-RU" sz="1400" b="1" spc="-20" dirty="0">
                <a:latin typeface="Calibri"/>
                <a:cs typeface="Calibri"/>
              </a:rPr>
              <a:t> </a:t>
            </a:r>
            <a:r>
              <a:rPr lang="ru-RU" sz="1400" b="1" dirty="0">
                <a:latin typeface="Calibri"/>
                <a:cs typeface="Calibri"/>
              </a:rPr>
              <a:t>числа</a:t>
            </a:r>
            <a:r>
              <a:rPr lang="ru-RU" sz="1400" b="1" spc="-45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языков народов</a:t>
            </a:r>
            <a:r>
              <a:rPr lang="ru-RU" sz="1400" b="1" spc="-15" dirty="0">
                <a:latin typeface="Calibri"/>
                <a:cs typeface="Calibri"/>
              </a:rPr>
              <a:t> </a:t>
            </a:r>
            <a:r>
              <a:rPr lang="ru-RU" sz="1400" b="1" dirty="0">
                <a:latin typeface="Calibri"/>
                <a:cs typeface="Calibri"/>
              </a:rPr>
              <a:t>РФ </a:t>
            </a:r>
            <a:r>
              <a:rPr lang="ru-RU" sz="1400" b="1" spc="-50" dirty="0">
                <a:latin typeface="Calibri"/>
                <a:cs typeface="Calibri"/>
              </a:rPr>
              <a:t>по ФГОС  2010 </a:t>
            </a:r>
            <a:r>
              <a:rPr lang="ru-RU" sz="1400" b="1" dirty="0">
                <a:latin typeface="Calibri"/>
                <a:cs typeface="Calibri"/>
              </a:rPr>
              <a:t>– по ФООП образовательной организации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741" y="48260"/>
            <a:ext cx="8268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Учебный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план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основного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общего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образования,</a:t>
            </a:r>
            <a:r>
              <a:rPr spc="37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6-</a:t>
            </a:r>
            <a:r>
              <a:rPr i="1" dirty="0">
                <a:latin typeface="Calibri"/>
                <a:cs typeface="Calibri"/>
              </a:rPr>
              <a:t>дневная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учебная</a:t>
            </a:r>
            <a:r>
              <a:rPr i="1" spc="-6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неделя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62031" y="381126"/>
            <a:ext cx="11195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5139" y="1673098"/>
            <a:ext cx="4692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разработке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учебного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ОУ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обращаем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7853" y="6078516"/>
            <a:ext cx="3621404" cy="5994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ФРП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по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всем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предметам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на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портале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https://edsoo.ru/rabochie-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programmy/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42625"/>
              </p:ext>
            </p:extLst>
          </p:nvPr>
        </p:nvGraphicFramePr>
        <p:xfrm>
          <a:off x="107271" y="358520"/>
          <a:ext cx="6974838" cy="6412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57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94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модули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21030" marR="60325" indent="-521334">
                        <a:lnSpc>
                          <a:spcPts val="12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(количество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spc="-50" dirty="0">
                          <a:latin typeface="Calibri"/>
                          <a:cs typeface="Calibri"/>
                        </a:rPr>
                        <a:t>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VI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VII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VIII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IX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 gridSpan="8"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 rowSpan="2">
                  <a:txBody>
                    <a:bodyPr/>
                    <a:lstStyle/>
                    <a:p>
                      <a:pPr marL="381000" marR="371475" indent="-5080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языки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5760" marR="345440" indent="-15240">
                        <a:lnSpc>
                          <a:spcPct val="101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информатика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59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96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1645" marR="92075" indent="-364490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Общественно-научные 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i="1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Всеобщая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0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marR="325755">
                        <a:lnSpc>
                          <a:spcPts val="13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Введение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новейшую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историю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0,5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Естественнонаучные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1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70534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Труд</a:t>
                      </a:r>
                      <a:r>
                        <a:rPr sz="11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(технология)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marL="297180" marR="71120" indent="-22097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05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05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защиты</a:t>
                      </a:r>
                      <a:r>
                        <a:rPr sz="105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Родины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227329" indent="-226060">
                        <a:lnSpc>
                          <a:spcPts val="1320"/>
                        </a:lnSpc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100" b="1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100" b="1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защиты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Родины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05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культура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100" b="1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1050" b="1" i="1" spc="-25" dirty="0">
                          <a:latin typeface="Calibri"/>
                          <a:cs typeface="Calibri"/>
                        </a:rPr>
                        <a:t>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lang="ru-RU" sz="1050" b="1" i="1" spc="-25" dirty="0">
                          <a:latin typeface="Calibri"/>
                          <a:cs typeface="Calibri"/>
                        </a:rPr>
                        <a:t>29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050" b="1" i="1" spc="-25" dirty="0">
                          <a:latin typeface="Calibri"/>
                          <a:cs typeface="Calibri"/>
                        </a:rPr>
                        <a:t>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050" b="1" i="1" spc="-25" dirty="0">
                          <a:latin typeface="Calibri"/>
                          <a:cs typeface="Calibri"/>
                        </a:rPr>
                        <a:t>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85"/>
                        </a:lnSpc>
                        <a:spcBef>
                          <a:spcPts val="20"/>
                        </a:spcBef>
                      </a:pPr>
                      <a:r>
                        <a:rPr sz="1000" b="1" i="1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000" b="1" i="1" spc="-2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b="1" i="1" spc="-20" dirty="0">
                          <a:latin typeface="Calibri"/>
                          <a:cs typeface="Calibri"/>
                        </a:rPr>
                        <a:t>,5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302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marL="29845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участниками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lang="ru-RU" sz="1050" spc="-50" dirty="0">
                          <a:latin typeface="Calibri"/>
                          <a:cs typeface="Calibri"/>
                        </a:rPr>
                        <a:t>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Calibri"/>
                          <a:cs typeface="Calibri"/>
                        </a:rPr>
                        <a:t>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Calibri"/>
                          <a:cs typeface="Calibri"/>
                        </a:rPr>
                        <a:t>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lang="ru-RU" sz="1050" dirty="0">
                          <a:latin typeface="Calibri"/>
                          <a:cs typeface="Calibri"/>
                        </a:rPr>
                        <a:t>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lang="ru-RU" sz="1050" spc="-2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5735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05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05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дневной</a:t>
                      </a:r>
                      <a:r>
                        <a:rPr sz="105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неделе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spc="-25" dirty="0">
                          <a:latin typeface="Calibri"/>
                          <a:cs typeface="Calibri"/>
                        </a:rPr>
                        <a:t>36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1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606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Учебная нагрузка,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36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7478268" y="688848"/>
            <a:ext cx="2155190" cy="628015"/>
            <a:chOff x="7478268" y="688848"/>
            <a:chExt cx="2155190" cy="628015"/>
          </a:xfrm>
        </p:grpSpPr>
        <p:sp>
          <p:nvSpPr>
            <p:cNvPr id="10" name="object 10"/>
            <p:cNvSpPr/>
            <p:nvPr/>
          </p:nvSpPr>
          <p:spPr>
            <a:xfrm>
              <a:off x="7478268" y="688848"/>
              <a:ext cx="2155190" cy="307975"/>
            </a:xfrm>
            <a:custGeom>
              <a:avLst/>
              <a:gdLst/>
              <a:ahLst/>
              <a:cxnLst/>
              <a:rect l="l" t="t" r="r" b="b"/>
              <a:pathLst>
                <a:path w="2155190" h="307975">
                  <a:moveTo>
                    <a:pt x="2154935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154935" y="307848"/>
                  </a:lnTo>
                  <a:lnTo>
                    <a:pt x="215493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78268" y="1008888"/>
              <a:ext cx="1251585" cy="307975"/>
            </a:xfrm>
            <a:custGeom>
              <a:avLst/>
              <a:gdLst/>
              <a:ahLst/>
              <a:cxnLst/>
              <a:rect l="l" t="t" r="r" b="b"/>
              <a:pathLst>
                <a:path w="1251584" h="307975">
                  <a:moveTo>
                    <a:pt x="1251203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251203" y="307848"/>
                  </a:lnTo>
                  <a:lnTo>
                    <a:pt x="125120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57261" y="603478"/>
            <a:ext cx="1943100" cy="6667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latin typeface="Calibri"/>
                <a:cs typeface="Calibri"/>
              </a:rPr>
              <a:t>Обновлённый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ФГОС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spc="-10" dirty="0">
                <a:latin typeface="Calibri"/>
                <a:cs typeface="Calibri"/>
              </a:rPr>
              <a:t>ФГОС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0366" y="435609"/>
            <a:ext cx="14363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Calibri"/>
                <a:cs typeface="Calibri"/>
              </a:rPr>
              <a:t>Условные</a:t>
            </a:r>
            <a:r>
              <a:rPr sz="1100" i="1" spc="-4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обозначения: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1886" y="1469263"/>
          <a:ext cx="899414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БЫЛО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СТАЛО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7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6.1.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осуществляющие образовательную деятельность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имеющим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государственную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аккредитацию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образовательным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программам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начального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8845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общего,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основного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общего,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среднего общего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образования,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разрабатывают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образовательные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федеральными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32893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государственными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образовательными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стандартами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соответствующими</a:t>
                      </a:r>
                      <a:r>
                        <a:rPr sz="140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федеральными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основными общеобразовательными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программами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планируемые</a:t>
                      </a:r>
                      <a:r>
                        <a:rPr sz="1400" spc="-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разработанных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4184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образовательными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организациями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ниже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соответствующих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планируемых результатов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федеральных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основных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общеобразовательных программ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ред.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Федерального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закона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24.09.2022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371-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ФЗ)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20979" y="1923288"/>
            <a:ext cx="4160520" cy="2983230"/>
            <a:chOff x="220979" y="1923288"/>
            <a:chExt cx="4160520" cy="2983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923288"/>
              <a:ext cx="4160520" cy="2276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1" y="1949196"/>
              <a:ext cx="4058412" cy="21747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6853" y="4124579"/>
              <a:ext cx="2983865" cy="777240"/>
            </a:xfrm>
            <a:custGeom>
              <a:avLst/>
              <a:gdLst/>
              <a:ahLst/>
              <a:cxnLst/>
              <a:rect l="l" t="t" r="r" b="b"/>
              <a:pathLst>
                <a:path w="2983865" h="777239">
                  <a:moveTo>
                    <a:pt x="2933433" y="0"/>
                  </a:moveTo>
                  <a:lnTo>
                    <a:pt x="0" y="442087"/>
                  </a:lnTo>
                  <a:lnTo>
                    <a:pt x="50457" y="776859"/>
                  </a:lnTo>
                  <a:lnTo>
                    <a:pt x="2983852" y="334772"/>
                  </a:lnTo>
                  <a:lnTo>
                    <a:pt x="2933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6853" y="4124579"/>
              <a:ext cx="2983865" cy="777240"/>
            </a:xfrm>
            <a:custGeom>
              <a:avLst/>
              <a:gdLst/>
              <a:ahLst/>
              <a:cxnLst/>
              <a:rect l="l" t="t" r="r" b="b"/>
              <a:pathLst>
                <a:path w="2983865" h="777239">
                  <a:moveTo>
                    <a:pt x="0" y="442087"/>
                  </a:moveTo>
                  <a:lnTo>
                    <a:pt x="2933433" y="0"/>
                  </a:lnTo>
                  <a:lnTo>
                    <a:pt x="2983852" y="334772"/>
                  </a:lnTo>
                  <a:lnTo>
                    <a:pt x="50457" y="776859"/>
                  </a:lnTo>
                  <a:lnTo>
                    <a:pt x="0" y="442087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0412" y="4283836"/>
              <a:ext cx="2708910" cy="493395"/>
            </a:xfrm>
            <a:custGeom>
              <a:avLst/>
              <a:gdLst/>
              <a:ahLst/>
              <a:cxnLst/>
              <a:rect l="l" t="t" r="r" b="b"/>
              <a:pathLst>
                <a:path w="2708910" h="493395">
                  <a:moveTo>
                    <a:pt x="123748" y="424180"/>
                  </a:moveTo>
                  <a:lnTo>
                    <a:pt x="111988" y="389763"/>
                  </a:lnTo>
                  <a:lnTo>
                    <a:pt x="109626" y="387096"/>
                  </a:lnTo>
                  <a:lnTo>
                    <a:pt x="106260" y="384835"/>
                  </a:lnTo>
                  <a:lnTo>
                    <a:pt x="106260" y="428752"/>
                  </a:lnTo>
                  <a:lnTo>
                    <a:pt x="104965" y="436880"/>
                  </a:lnTo>
                  <a:lnTo>
                    <a:pt x="75336" y="459105"/>
                  </a:lnTo>
                  <a:lnTo>
                    <a:pt x="65341" y="392811"/>
                  </a:lnTo>
                  <a:lnTo>
                    <a:pt x="64985" y="390398"/>
                  </a:lnTo>
                  <a:lnTo>
                    <a:pt x="71628" y="389763"/>
                  </a:lnTo>
                  <a:lnTo>
                    <a:pt x="104876" y="414655"/>
                  </a:lnTo>
                  <a:lnTo>
                    <a:pt x="106260" y="428752"/>
                  </a:lnTo>
                  <a:lnTo>
                    <a:pt x="106260" y="384835"/>
                  </a:lnTo>
                  <a:lnTo>
                    <a:pt x="99834" y="380492"/>
                  </a:lnTo>
                  <a:lnTo>
                    <a:pt x="93916" y="378333"/>
                  </a:lnTo>
                  <a:lnTo>
                    <a:pt x="86995" y="377063"/>
                  </a:lnTo>
                  <a:lnTo>
                    <a:pt x="85458" y="376809"/>
                  </a:lnTo>
                  <a:lnTo>
                    <a:pt x="80086" y="375920"/>
                  </a:lnTo>
                  <a:lnTo>
                    <a:pt x="72097" y="375793"/>
                  </a:lnTo>
                  <a:lnTo>
                    <a:pt x="63042" y="376809"/>
                  </a:lnTo>
                  <a:lnTo>
                    <a:pt x="60680" y="361188"/>
                  </a:lnTo>
                  <a:lnTo>
                    <a:pt x="60477" y="360807"/>
                  </a:lnTo>
                  <a:lnTo>
                    <a:pt x="59791" y="360299"/>
                  </a:lnTo>
                  <a:lnTo>
                    <a:pt x="59296" y="360045"/>
                  </a:lnTo>
                  <a:lnTo>
                    <a:pt x="58889" y="359968"/>
                  </a:lnTo>
                  <a:lnTo>
                    <a:pt x="58889" y="461518"/>
                  </a:lnTo>
                  <a:lnTo>
                    <a:pt x="52247" y="462153"/>
                  </a:lnTo>
                  <a:lnTo>
                    <a:pt x="18973" y="437007"/>
                  </a:lnTo>
                  <a:lnTo>
                    <a:pt x="17538" y="427482"/>
                  </a:lnTo>
                  <a:lnTo>
                    <a:pt x="17653" y="422402"/>
                  </a:lnTo>
                  <a:lnTo>
                    <a:pt x="48539" y="392811"/>
                  </a:lnTo>
                  <a:lnTo>
                    <a:pt x="58889" y="461518"/>
                  </a:lnTo>
                  <a:lnTo>
                    <a:pt x="58889" y="359968"/>
                  </a:lnTo>
                  <a:lnTo>
                    <a:pt x="57975" y="359791"/>
                  </a:lnTo>
                  <a:lnTo>
                    <a:pt x="57086" y="359664"/>
                  </a:lnTo>
                  <a:lnTo>
                    <a:pt x="55956" y="359664"/>
                  </a:lnTo>
                  <a:lnTo>
                    <a:pt x="54825" y="359791"/>
                  </a:lnTo>
                  <a:lnTo>
                    <a:pt x="52006" y="360045"/>
                  </a:lnTo>
                  <a:lnTo>
                    <a:pt x="50507" y="360299"/>
                  </a:lnTo>
                  <a:lnTo>
                    <a:pt x="49250" y="360553"/>
                  </a:lnTo>
                  <a:lnTo>
                    <a:pt x="48221" y="360807"/>
                  </a:lnTo>
                  <a:lnTo>
                    <a:pt x="47193" y="361188"/>
                  </a:lnTo>
                  <a:lnTo>
                    <a:pt x="46367" y="361442"/>
                  </a:lnTo>
                  <a:lnTo>
                    <a:pt x="45072" y="362204"/>
                  </a:lnTo>
                  <a:lnTo>
                    <a:pt x="44627" y="362585"/>
                  </a:lnTo>
                  <a:lnTo>
                    <a:pt x="44132" y="363347"/>
                  </a:lnTo>
                  <a:lnTo>
                    <a:pt x="44043" y="363728"/>
                  </a:lnTo>
                  <a:lnTo>
                    <a:pt x="46405" y="379349"/>
                  </a:lnTo>
                  <a:lnTo>
                    <a:pt x="37617" y="381254"/>
                  </a:lnTo>
                  <a:lnTo>
                    <a:pt x="5359" y="404876"/>
                  </a:lnTo>
                  <a:lnTo>
                    <a:pt x="0" y="428752"/>
                  </a:lnTo>
                  <a:lnTo>
                    <a:pt x="2159" y="443103"/>
                  </a:lnTo>
                  <a:lnTo>
                    <a:pt x="29908" y="473837"/>
                  </a:lnTo>
                  <a:lnTo>
                    <a:pt x="36855" y="474980"/>
                  </a:lnTo>
                  <a:lnTo>
                    <a:pt x="43802" y="476250"/>
                  </a:lnTo>
                  <a:lnTo>
                    <a:pt x="51803" y="476250"/>
                  </a:lnTo>
                  <a:lnTo>
                    <a:pt x="60845" y="475107"/>
                  </a:lnTo>
                  <a:lnTo>
                    <a:pt x="63347" y="491744"/>
                  </a:lnTo>
                  <a:lnTo>
                    <a:pt x="63550" y="492125"/>
                  </a:lnTo>
                  <a:lnTo>
                    <a:pt x="64185" y="492887"/>
                  </a:lnTo>
                  <a:lnTo>
                    <a:pt x="64706" y="493141"/>
                  </a:lnTo>
                  <a:lnTo>
                    <a:pt x="66141" y="493395"/>
                  </a:lnTo>
                  <a:lnTo>
                    <a:pt x="68084" y="493395"/>
                  </a:lnTo>
                  <a:lnTo>
                    <a:pt x="69151" y="493268"/>
                  </a:lnTo>
                  <a:lnTo>
                    <a:pt x="70459" y="493141"/>
                  </a:lnTo>
                  <a:lnTo>
                    <a:pt x="79908" y="488696"/>
                  </a:lnTo>
                  <a:lnTo>
                    <a:pt x="77838" y="475107"/>
                  </a:lnTo>
                  <a:lnTo>
                    <a:pt x="77482" y="472694"/>
                  </a:lnTo>
                  <a:lnTo>
                    <a:pt x="86093" y="470916"/>
                  </a:lnTo>
                  <a:lnTo>
                    <a:pt x="93497" y="468249"/>
                  </a:lnTo>
                  <a:lnTo>
                    <a:pt x="99707" y="464693"/>
                  </a:lnTo>
                  <a:lnTo>
                    <a:pt x="104305" y="462153"/>
                  </a:lnTo>
                  <a:lnTo>
                    <a:pt x="105930" y="461264"/>
                  </a:lnTo>
                  <a:lnTo>
                    <a:pt x="108483" y="459105"/>
                  </a:lnTo>
                  <a:lnTo>
                    <a:pt x="110909" y="457073"/>
                  </a:lnTo>
                  <a:lnTo>
                    <a:pt x="114681" y="452247"/>
                  </a:lnTo>
                  <a:lnTo>
                    <a:pt x="118452" y="447294"/>
                  </a:lnTo>
                  <a:lnTo>
                    <a:pt x="121005" y="441833"/>
                  </a:lnTo>
                  <a:lnTo>
                    <a:pt x="122364" y="435483"/>
                  </a:lnTo>
                  <a:lnTo>
                    <a:pt x="123634" y="429768"/>
                  </a:lnTo>
                  <a:lnTo>
                    <a:pt x="123748" y="424180"/>
                  </a:lnTo>
                  <a:close/>
                </a:path>
                <a:path w="2708910" h="493395">
                  <a:moveTo>
                    <a:pt x="222313" y="439039"/>
                  </a:moveTo>
                  <a:lnTo>
                    <a:pt x="213868" y="416687"/>
                  </a:lnTo>
                  <a:lnTo>
                    <a:pt x="213131" y="415798"/>
                  </a:lnTo>
                  <a:lnTo>
                    <a:pt x="207340" y="410972"/>
                  </a:lnTo>
                  <a:lnTo>
                    <a:pt x="204063" y="409194"/>
                  </a:lnTo>
                  <a:lnTo>
                    <a:pt x="196748" y="406654"/>
                  </a:lnTo>
                  <a:lnTo>
                    <a:pt x="193878" y="406273"/>
                  </a:lnTo>
                  <a:lnTo>
                    <a:pt x="192925" y="406146"/>
                  </a:lnTo>
                  <a:lnTo>
                    <a:pt x="188937" y="406273"/>
                  </a:lnTo>
                  <a:lnTo>
                    <a:pt x="188899" y="405892"/>
                  </a:lnTo>
                  <a:lnTo>
                    <a:pt x="192074" y="404876"/>
                  </a:lnTo>
                  <a:lnTo>
                    <a:pt x="195008" y="403225"/>
                  </a:lnTo>
                  <a:lnTo>
                    <a:pt x="209105" y="376682"/>
                  </a:lnTo>
                  <a:lnTo>
                    <a:pt x="207746" y="367665"/>
                  </a:lnTo>
                  <a:lnTo>
                    <a:pt x="206336" y="363474"/>
                  </a:lnTo>
                  <a:lnTo>
                    <a:pt x="204749" y="360807"/>
                  </a:lnTo>
                  <a:lnTo>
                    <a:pt x="202120" y="356235"/>
                  </a:lnTo>
                  <a:lnTo>
                    <a:pt x="199263" y="353314"/>
                  </a:lnTo>
                  <a:lnTo>
                    <a:pt x="192112" y="348742"/>
                  </a:lnTo>
                  <a:lnTo>
                    <a:pt x="187883" y="347218"/>
                  </a:lnTo>
                  <a:lnTo>
                    <a:pt x="178092" y="345694"/>
                  </a:lnTo>
                  <a:lnTo>
                    <a:pt x="172516" y="345694"/>
                  </a:lnTo>
                  <a:lnTo>
                    <a:pt x="166255" y="346710"/>
                  </a:lnTo>
                  <a:lnTo>
                    <a:pt x="162077" y="347345"/>
                  </a:lnTo>
                  <a:lnTo>
                    <a:pt x="135115" y="359918"/>
                  </a:lnTo>
                  <a:lnTo>
                    <a:pt x="134670" y="360426"/>
                  </a:lnTo>
                  <a:lnTo>
                    <a:pt x="134366" y="361061"/>
                  </a:lnTo>
                  <a:lnTo>
                    <a:pt x="134010" y="362204"/>
                  </a:lnTo>
                  <a:lnTo>
                    <a:pt x="133908" y="362712"/>
                  </a:lnTo>
                  <a:lnTo>
                    <a:pt x="133807" y="365887"/>
                  </a:lnTo>
                  <a:lnTo>
                    <a:pt x="133972" y="367665"/>
                  </a:lnTo>
                  <a:lnTo>
                    <a:pt x="135356" y="373380"/>
                  </a:lnTo>
                  <a:lnTo>
                    <a:pt x="135623" y="373888"/>
                  </a:lnTo>
                  <a:lnTo>
                    <a:pt x="135902" y="374142"/>
                  </a:lnTo>
                  <a:lnTo>
                    <a:pt x="136194" y="374269"/>
                  </a:lnTo>
                  <a:lnTo>
                    <a:pt x="136486" y="374523"/>
                  </a:lnTo>
                  <a:lnTo>
                    <a:pt x="137312" y="374523"/>
                  </a:lnTo>
                  <a:lnTo>
                    <a:pt x="138099" y="374396"/>
                  </a:lnTo>
                  <a:lnTo>
                    <a:pt x="139242" y="373761"/>
                  </a:lnTo>
                  <a:lnTo>
                    <a:pt x="140728" y="372491"/>
                  </a:lnTo>
                  <a:lnTo>
                    <a:pt x="142227" y="371348"/>
                  </a:lnTo>
                  <a:lnTo>
                    <a:pt x="172440" y="360807"/>
                  </a:lnTo>
                  <a:lnTo>
                    <a:pt x="178396" y="361823"/>
                  </a:lnTo>
                  <a:lnTo>
                    <a:pt x="191528" y="380873"/>
                  </a:lnTo>
                  <a:lnTo>
                    <a:pt x="191325" y="384175"/>
                  </a:lnTo>
                  <a:lnTo>
                    <a:pt x="190373" y="387096"/>
                  </a:lnTo>
                  <a:lnTo>
                    <a:pt x="189420" y="390144"/>
                  </a:lnTo>
                  <a:lnTo>
                    <a:pt x="151587" y="406019"/>
                  </a:lnTo>
                  <a:lnTo>
                    <a:pt x="150926" y="406146"/>
                  </a:lnTo>
                  <a:lnTo>
                    <a:pt x="148615" y="412242"/>
                  </a:lnTo>
                  <a:lnTo>
                    <a:pt x="148996" y="414782"/>
                  </a:lnTo>
                  <a:lnTo>
                    <a:pt x="151841" y="419608"/>
                  </a:lnTo>
                  <a:lnTo>
                    <a:pt x="152323" y="419862"/>
                  </a:lnTo>
                  <a:lnTo>
                    <a:pt x="152958" y="419862"/>
                  </a:lnTo>
                  <a:lnTo>
                    <a:pt x="173647" y="416687"/>
                  </a:lnTo>
                  <a:lnTo>
                    <a:pt x="178168" y="416687"/>
                  </a:lnTo>
                  <a:lnTo>
                    <a:pt x="199529" y="427355"/>
                  </a:lnTo>
                  <a:lnTo>
                    <a:pt x="201282" y="430022"/>
                  </a:lnTo>
                  <a:lnTo>
                    <a:pt x="202425" y="433197"/>
                  </a:lnTo>
                  <a:lnTo>
                    <a:pt x="203466" y="440182"/>
                  </a:lnTo>
                  <a:lnTo>
                    <a:pt x="203225" y="443357"/>
                  </a:lnTo>
                  <a:lnTo>
                    <a:pt x="201244" y="449199"/>
                  </a:lnTo>
                  <a:lnTo>
                    <a:pt x="199644" y="451866"/>
                  </a:lnTo>
                  <a:lnTo>
                    <a:pt x="197421" y="454152"/>
                  </a:lnTo>
                  <a:lnTo>
                    <a:pt x="195211" y="456565"/>
                  </a:lnTo>
                  <a:lnTo>
                    <a:pt x="168897" y="464312"/>
                  </a:lnTo>
                  <a:lnTo>
                    <a:pt x="165481" y="464058"/>
                  </a:lnTo>
                  <a:lnTo>
                    <a:pt x="149148" y="459486"/>
                  </a:lnTo>
                  <a:lnTo>
                    <a:pt x="147993" y="459232"/>
                  </a:lnTo>
                  <a:lnTo>
                    <a:pt x="146431" y="459486"/>
                  </a:lnTo>
                  <a:lnTo>
                    <a:pt x="145897" y="459867"/>
                  </a:lnTo>
                  <a:lnTo>
                    <a:pt x="145554" y="460756"/>
                  </a:lnTo>
                  <a:lnTo>
                    <a:pt x="145326" y="461518"/>
                  </a:lnTo>
                  <a:lnTo>
                    <a:pt x="145427" y="463550"/>
                  </a:lnTo>
                  <a:lnTo>
                    <a:pt x="152869" y="475996"/>
                  </a:lnTo>
                  <a:lnTo>
                    <a:pt x="154393" y="476631"/>
                  </a:lnTo>
                  <a:lnTo>
                    <a:pt x="156464" y="477139"/>
                  </a:lnTo>
                  <a:lnTo>
                    <a:pt x="161696" y="478155"/>
                  </a:lnTo>
                  <a:lnTo>
                    <a:pt x="164744" y="478536"/>
                  </a:lnTo>
                  <a:lnTo>
                    <a:pt x="171729" y="478790"/>
                  </a:lnTo>
                  <a:lnTo>
                    <a:pt x="175602" y="478536"/>
                  </a:lnTo>
                  <a:lnTo>
                    <a:pt x="211670" y="464312"/>
                  </a:lnTo>
                  <a:lnTo>
                    <a:pt x="213385" y="462407"/>
                  </a:lnTo>
                  <a:lnTo>
                    <a:pt x="216903" y="458597"/>
                  </a:lnTo>
                  <a:lnTo>
                    <a:pt x="219341" y="454152"/>
                  </a:lnTo>
                  <a:lnTo>
                    <a:pt x="220700" y="449199"/>
                  </a:lnTo>
                  <a:lnTo>
                    <a:pt x="222059" y="444373"/>
                  </a:lnTo>
                  <a:lnTo>
                    <a:pt x="222313" y="439039"/>
                  </a:lnTo>
                  <a:close/>
                </a:path>
                <a:path w="2708910" h="493395">
                  <a:moveTo>
                    <a:pt x="283210" y="412496"/>
                  </a:moveTo>
                  <a:lnTo>
                    <a:pt x="279781" y="403987"/>
                  </a:lnTo>
                  <a:lnTo>
                    <a:pt x="279400" y="403733"/>
                  </a:lnTo>
                  <a:lnTo>
                    <a:pt x="278892" y="403733"/>
                  </a:lnTo>
                  <a:lnTo>
                    <a:pt x="278384" y="403860"/>
                  </a:lnTo>
                  <a:lnTo>
                    <a:pt x="237464" y="409956"/>
                  </a:lnTo>
                  <a:lnTo>
                    <a:pt x="236296" y="410210"/>
                  </a:lnTo>
                  <a:lnTo>
                    <a:pt x="235483" y="410845"/>
                  </a:lnTo>
                  <a:lnTo>
                    <a:pt x="234607" y="413004"/>
                  </a:lnTo>
                  <a:lnTo>
                    <a:pt x="234569" y="414655"/>
                  </a:lnTo>
                  <a:lnTo>
                    <a:pt x="235318" y="419735"/>
                  </a:lnTo>
                  <a:lnTo>
                    <a:pt x="235877" y="421386"/>
                  </a:lnTo>
                  <a:lnTo>
                    <a:pt x="237363" y="423164"/>
                  </a:lnTo>
                  <a:lnTo>
                    <a:pt x="238315" y="423545"/>
                  </a:lnTo>
                  <a:lnTo>
                    <a:pt x="281559" y="417068"/>
                  </a:lnTo>
                  <a:lnTo>
                    <a:pt x="282321" y="416433"/>
                  </a:lnTo>
                  <a:lnTo>
                    <a:pt x="283210" y="414274"/>
                  </a:lnTo>
                  <a:lnTo>
                    <a:pt x="283210" y="412496"/>
                  </a:lnTo>
                  <a:close/>
                </a:path>
                <a:path w="2708910" h="493395">
                  <a:moveTo>
                    <a:pt x="382270" y="414401"/>
                  </a:moveTo>
                  <a:lnTo>
                    <a:pt x="381381" y="408686"/>
                  </a:lnTo>
                  <a:lnTo>
                    <a:pt x="380873" y="404622"/>
                  </a:lnTo>
                  <a:lnTo>
                    <a:pt x="379476" y="401066"/>
                  </a:lnTo>
                  <a:lnTo>
                    <a:pt x="377571" y="397764"/>
                  </a:lnTo>
                  <a:lnTo>
                    <a:pt x="375539" y="394462"/>
                  </a:lnTo>
                  <a:lnTo>
                    <a:pt x="374319" y="393192"/>
                  </a:lnTo>
                  <a:lnTo>
                    <a:pt x="372999" y="391795"/>
                  </a:lnTo>
                  <a:lnTo>
                    <a:pt x="352704" y="382905"/>
                  </a:lnTo>
                  <a:lnTo>
                    <a:pt x="351663" y="382778"/>
                  </a:lnTo>
                  <a:lnTo>
                    <a:pt x="347218" y="382905"/>
                  </a:lnTo>
                  <a:lnTo>
                    <a:pt x="347218" y="382778"/>
                  </a:lnTo>
                  <a:lnTo>
                    <a:pt x="350901" y="381508"/>
                  </a:lnTo>
                  <a:lnTo>
                    <a:pt x="354076" y="379603"/>
                  </a:lnTo>
                  <a:lnTo>
                    <a:pt x="359410" y="375031"/>
                  </a:lnTo>
                  <a:lnTo>
                    <a:pt x="361569" y="372491"/>
                  </a:lnTo>
                  <a:lnTo>
                    <a:pt x="363220" y="369443"/>
                  </a:lnTo>
                  <a:lnTo>
                    <a:pt x="364871" y="366522"/>
                  </a:lnTo>
                  <a:lnTo>
                    <a:pt x="365887" y="363220"/>
                  </a:lnTo>
                  <a:lnTo>
                    <a:pt x="366395" y="359664"/>
                  </a:lnTo>
                  <a:lnTo>
                    <a:pt x="366915" y="356743"/>
                  </a:lnTo>
                  <a:lnTo>
                    <a:pt x="366839" y="351917"/>
                  </a:lnTo>
                  <a:lnTo>
                    <a:pt x="366242" y="348234"/>
                  </a:lnTo>
                  <a:lnTo>
                    <a:pt x="365645" y="343789"/>
                  </a:lnTo>
                  <a:lnTo>
                    <a:pt x="365582" y="343535"/>
                  </a:lnTo>
                  <a:lnTo>
                    <a:pt x="364236" y="339598"/>
                  </a:lnTo>
                  <a:lnTo>
                    <a:pt x="362419" y="336423"/>
                  </a:lnTo>
                  <a:lnTo>
                    <a:pt x="360172" y="332359"/>
                  </a:lnTo>
                  <a:lnTo>
                    <a:pt x="337312" y="321691"/>
                  </a:lnTo>
                  <a:lnTo>
                    <a:pt x="332105" y="321691"/>
                  </a:lnTo>
                  <a:lnTo>
                    <a:pt x="305562" y="329819"/>
                  </a:lnTo>
                  <a:lnTo>
                    <a:pt x="302895" y="331343"/>
                  </a:lnTo>
                  <a:lnTo>
                    <a:pt x="300736" y="332867"/>
                  </a:lnTo>
                  <a:lnTo>
                    <a:pt x="299085" y="334391"/>
                  </a:lnTo>
                  <a:lnTo>
                    <a:pt x="297307" y="335788"/>
                  </a:lnTo>
                  <a:lnTo>
                    <a:pt x="296164" y="337058"/>
                  </a:lnTo>
                  <a:lnTo>
                    <a:pt x="295656" y="337566"/>
                  </a:lnTo>
                  <a:lnTo>
                    <a:pt x="295148" y="338328"/>
                  </a:lnTo>
                  <a:lnTo>
                    <a:pt x="294767" y="338963"/>
                  </a:lnTo>
                  <a:lnTo>
                    <a:pt x="294640" y="339471"/>
                  </a:lnTo>
                  <a:lnTo>
                    <a:pt x="294386" y="339979"/>
                  </a:lnTo>
                  <a:lnTo>
                    <a:pt x="294259" y="340487"/>
                  </a:lnTo>
                  <a:lnTo>
                    <a:pt x="294132" y="341122"/>
                  </a:lnTo>
                  <a:lnTo>
                    <a:pt x="294005" y="341630"/>
                  </a:lnTo>
                  <a:lnTo>
                    <a:pt x="294005" y="342265"/>
                  </a:lnTo>
                  <a:lnTo>
                    <a:pt x="294132" y="343027"/>
                  </a:lnTo>
                  <a:lnTo>
                    <a:pt x="294132" y="343789"/>
                  </a:lnTo>
                  <a:lnTo>
                    <a:pt x="294424" y="345948"/>
                  </a:lnTo>
                  <a:lnTo>
                    <a:pt x="294640" y="347091"/>
                  </a:lnTo>
                  <a:lnTo>
                    <a:pt x="294767" y="348234"/>
                  </a:lnTo>
                  <a:lnTo>
                    <a:pt x="295275" y="350012"/>
                  </a:lnTo>
                  <a:lnTo>
                    <a:pt x="295529" y="350647"/>
                  </a:lnTo>
                  <a:lnTo>
                    <a:pt x="295783" y="351155"/>
                  </a:lnTo>
                  <a:lnTo>
                    <a:pt x="296164" y="351536"/>
                  </a:lnTo>
                  <a:lnTo>
                    <a:pt x="296418" y="351917"/>
                  </a:lnTo>
                  <a:lnTo>
                    <a:pt x="296926" y="351917"/>
                  </a:lnTo>
                  <a:lnTo>
                    <a:pt x="297307" y="352044"/>
                  </a:lnTo>
                  <a:lnTo>
                    <a:pt x="298069" y="352044"/>
                  </a:lnTo>
                  <a:lnTo>
                    <a:pt x="298831" y="351917"/>
                  </a:lnTo>
                  <a:lnTo>
                    <a:pt x="299847" y="351155"/>
                  </a:lnTo>
                  <a:lnTo>
                    <a:pt x="301244" y="349758"/>
                  </a:lnTo>
                  <a:lnTo>
                    <a:pt x="302768" y="348361"/>
                  </a:lnTo>
                  <a:lnTo>
                    <a:pt x="304673" y="346837"/>
                  </a:lnTo>
                  <a:lnTo>
                    <a:pt x="309245" y="343535"/>
                  </a:lnTo>
                  <a:lnTo>
                    <a:pt x="311785" y="341884"/>
                  </a:lnTo>
                  <a:lnTo>
                    <a:pt x="314833" y="340233"/>
                  </a:lnTo>
                  <a:lnTo>
                    <a:pt x="317754" y="338582"/>
                  </a:lnTo>
                  <a:lnTo>
                    <a:pt x="321183" y="337566"/>
                  </a:lnTo>
                  <a:lnTo>
                    <a:pt x="324993" y="336931"/>
                  </a:lnTo>
                  <a:lnTo>
                    <a:pt x="328422" y="336423"/>
                  </a:lnTo>
                  <a:lnTo>
                    <a:pt x="331597" y="336550"/>
                  </a:lnTo>
                  <a:lnTo>
                    <a:pt x="346202" y="345948"/>
                  </a:lnTo>
                  <a:lnTo>
                    <a:pt x="347472" y="348234"/>
                  </a:lnTo>
                  <a:lnTo>
                    <a:pt x="348234" y="350647"/>
                  </a:lnTo>
                  <a:lnTo>
                    <a:pt x="348615" y="353187"/>
                  </a:lnTo>
                  <a:lnTo>
                    <a:pt x="349250" y="356743"/>
                  </a:lnTo>
                  <a:lnTo>
                    <a:pt x="313436" y="382778"/>
                  </a:lnTo>
                  <a:lnTo>
                    <a:pt x="312928" y="382778"/>
                  </a:lnTo>
                  <a:lnTo>
                    <a:pt x="311912" y="383286"/>
                  </a:lnTo>
                  <a:lnTo>
                    <a:pt x="311150" y="384048"/>
                  </a:lnTo>
                  <a:lnTo>
                    <a:pt x="310642" y="385064"/>
                  </a:lnTo>
                  <a:lnTo>
                    <a:pt x="310388" y="385826"/>
                  </a:lnTo>
                  <a:lnTo>
                    <a:pt x="310261" y="387477"/>
                  </a:lnTo>
                  <a:lnTo>
                    <a:pt x="310515" y="389763"/>
                  </a:lnTo>
                  <a:lnTo>
                    <a:pt x="314071" y="395859"/>
                  </a:lnTo>
                  <a:lnTo>
                    <a:pt x="314579" y="396113"/>
                  </a:lnTo>
                  <a:lnTo>
                    <a:pt x="315214" y="396113"/>
                  </a:lnTo>
                  <a:lnTo>
                    <a:pt x="315722" y="395986"/>
                  </a:lnTo>
                  <a:lnTo>
                    <a:pt x="333375" y="393319"/>
                  </a:lnTo>
                  <a:lnTo>
                    <a:pt x="364871" y="416052"/>
                  </a:lnTo>
                  <a:lnTo>
                    <a:pt x="364871" y="419100"/>
                  </a:lnTo>
                  <a:lnTo>
                    <a:pt x="364109" y="422148"/>
                  </a:lnTo>
                  <a:lnTo>
                    <a:pt x="363347" y="425069"/>
                  </a:lnTo>
                  <a:lnTo>
                    <a:pt x="362077" y="427736"/>
                  </a:lnTo>
                  <a:lnTo>
                    <a:pt x="360045" y="430022"/>
                  </a:lnTo>
                  <a:lnTo>
                    <a:pt x="358140" y="432435"/>
                  </a:lnTo>
                  <a:lnTo>
                    <a:pt x="355473" y="434467"/>
                  </a:lnTo>
                  <a:lnTo>
                    <a:pt x="352298" y="435991"/>
                  </a:lnTo>
                  <a:lnTo>
                    <a:pt x="349123" y="437642"/>
                  </a:lnTo>
                  <a:lnTo>
                    <a:pt x="345313" y="438785"/>
                  </a:lnTo>
                  <a:lnTo>
                    <a:pt x="340995" y="439420"/>
                  </a:lnTo>
                  <a:lnTo>
                    <a:pt x="336423" y="440182"/>
                  </a:lnTo>
                  <a:lnTo>
                    <a:pt x="332232" y="440182"/>
                  </a:lnTo>
                  <a:lnTo>
                    <a:pt x="328295" y="439801"/>
                  </a:lnTo>
                  <a:lnTo>
                    <a:pt x="310769" y="435483"/>
                  </a:lnTo>
                  <a:lnTo>
                    <a:pt x="308737" y="434721"/>
                  </a:lnTo>
                  <a:lnTo>
                    <a:pt x="307467" y="434340"/>
                  </a:lnTo>
                  <a:lnTo>
                    <a:pt x="306959" y="434467"/>
                  </a:lnTo>
                  <a:lnTo>
                    <a:pt x="306070" y="434594"/>
                  </a:lnTo>
                  <a:lnTo>
                    <a:pt x="305435" y="435102"/>
                  </a:lnTo>
                  <a:lnTo>
                    <a:pt x="305015" y="436245"/>
                  </a:lnTo>
                  <a:lnTo>
                    <a:pt x="304888" y="439420"/>
                  </a:lnTo>
                  <a:lnTo>
                    <a:pt x="305181" y="441198"/>
                  </a:lnTo>
                  <a:lnTo>
                    <a:pt x="305308" y="442468"/>
                  </a:lnTo>
                  <a:lnTo>
                    <a:pt x="306959" y="447548"/>
                  </a:lnTo>
                  <a:lnTo>
                    <a:pt x="307213" y="448056"/>
                  </a:lnTo>
                  <a:lnTo>
                    <a:pt x="307594" y="448437"/>
                  </a:lnTo>
                  <a:lnTo>
                    <a:pt x="307848" y="448945"/>
                  </a:lnTo>
                  <a:lnTo>
                    <a:pt x="308864" y="449707"/>
                  </a:lnTo>
                  <a:lnTo>
                    <a:pt x="334391" y="454279"/>
                  </a:lnTo>
                  <a:lnTo>
                    <a:pt x="338328" y="454025"/>
                  </a:lnTo>
                  <a:lnTo>
                    <a:pt x="372122" y="440182"/>
                  </a:lnTo>
                  <a:lnTo>
                    <a:pt x="373888" y="438150"/>
                  </a:lnTo>
                  <a:lnTo>
                    <a:pt x="377190" y="434213"/>
                  </a:lnTo>
                  <a:lnTo>
                    <a:pt x="379476" y="429768"/>
                  </a:lnTo>
                  <a:lnTo>
                    <a:pt x="382016" y="419862"/>
                  </a:lnTo>
                  <a:lnTo>
                    <a:pt x="382270" y="414401"/>
                  </a:lnTo>
                  <a:close/>
                </a:path>
                <a:path w="2708910" h="493395">
                  <a:moveTo>
                    <a:pt x="473075" y="313055"/>
                  </a:moveTo>
                  <a:lnTo>
                    <a:pt x="472821" y="311023"/>
                  </a:lnTo>
                  <a:lnTo>
                    <a:pt x="472694" y="309753"/>
                  </a:lnTo>
                  <a:lnTo>
                    <a:pt x="472440" y="308356"/>
                  </a:lnTo>
                  <a:lnTo>
                    <a:pt x="472186" y="307213"/>
                  </a:lnTo>
                  <a:lnTo>
                    <a:pt x="471805" y="306324"/>
                  </a:lnTo>
                  <a:lnTo>
                    <a:pt x="471551" y="305435"/>
                  </a:lnTo>
                  <a:lnTo>
                    <a:pt x="471170" y="304673"/>
                  </a:lnTo>
                  <a:lnTo>
                    <a:pt x="470662" y="304165"/>
                  </a:lnTo>
                  <a:lnTo>
                    <a:pt x="470281" y="303657"/>
                  </a:lnTo>
                  <a:lnTo>
                    <a:pt x="469646" y="303403"/>
                  </a:lnTo>
                  <a:lnTo>
                    <a:pt x="468249" y="303149"/>
                  </a:lnTo>
                  <a:lnTo>
                    <a:pt x="467360" y="303149"/>
                  </a:lnTo>
                  <a:lnTo>
                    <a:pt x="392684" y="314452"/>
                  </a:lnTo>
                  <a:lnTo>
                    <a:pt x="389915" y="321183"/>
                  </a:lnTo>
                  <a:lnTo>
                    <a:pt x="390144" y="322326"/>
                  </a:lnTo>
                  <a:lnTo>
                    <a:pt x="390398" y="324739"/>
                  </a:lnTo>
                  <a:lnTo>
                    <a:pt x="391033" y="326517"/>
                  </a:lnTo>
                  <a:lnTo>
                    <a:pt x="391922" y="327660"/>
                  </a:lnTo>
                  <a:lnTo>
                    <a:pt x="392684" y="328930"/>
                  </a:lnTo>
                  <a:lnTo>
                    <a:pt x="393700" y="329438"/>
                  </a:lnTo>
                  <a:lnTo>
                    <a:pt x="394970" y="329184"/>
                  </a:lnTo>
                  <a:lnTo>
                    <a:pt x="455676" y="320040"/>
                  </a:lnTo>
                  <a:lnTo>
                    <a:pt x="423672" y="435610"/>
                  </a:lnTo>
                  <a:lnTo>
                    <a:pt x="423621" y="436753"/>
                  </a:lnTo>
                  <a:lnTo>
                    <a:pt x="423672" y="437642"/>
                  </a:lnTo>
                  <a:lnTo>
                    <a:pt x="423926" y="438150"/>
                  </a:lnTo>
                  <a:lnTo>
                    <a:pt x="425196" y="438912"/>
                  </a:lnTo>
                  <a:lnTo>
                    <a:pt x="426085" y="439039"/>
                  </a:lnTo>
                  <a:lnTo>
                    <a:pt x="428625" y="439039"/>
                  </a:lnTo>
                  <a:lnTo>
                    <a:pt x="439674" y="436753"/>
                  </a:lnTo>
                  <a:lnTo>
                    <a:pt x="440436" y="436372"/>
                  </a:lnTo>
                  <a:lnTo>
                    <a:pt x="440944" y="435864"/>
                  </a:lnTo>
                  <a:lnTo>
                    <a:pt x="441833" y="434721"/>
                  </a:lnTo>
                  <a:lnTo>
                    <a:pt x="442341" y="433197"/>
                  </a:lnTo>
                  <a:lnTo>
                    <a:pt x="472338" y="320040"/>
                  </a:lnTo>
                  <a:lnTo>
                    <a:pt x="472567" y="319278"/>
                  </a:lnTo>
                  <a:lnTo>
                    <a:pt x="472694" y="318389"/>
                  </a:lnTo>
                  <a:lnTo>
                    <a:pt x="472948" y="317627"/>
                  </a:lnTo>
                  <a:lnTo>
                    <a:pt x="472973" y="317373"/>
                  </a:lnTo>
                  <a:lnTo>
                    <a:pt x="473075" y="313055"/>
                  </a:lnTo>
                  <a:close/>
                </a:path>
                <a:path w="2708910" h="493395">
                  <a:moveTo>
                    <a:pt x="589280" y="408813"/>
                  </a:moveTo>
                  <a:lnTo>
                    <a:pt x="589026" y="407543"/>
                  </a:lnTo>
                  <a:lnTo>
                    <a:pt x="588899" y="406400"/>
                  </a:lnTo>
                  <a:lnTo>
                    <a:pt x="588645" y="405384"/>
                  </a:lnTo>
                  <a:lnTo>
                    <a:pt x="588429" y="404749"/>
                  </a:lnTo>
                  <a:lnTo>
                    <a:pt x="588137" y="403733"/>
                  </a:lnTo>
                  <a:lnTo>
                    <a:pt x="587756" y="403098"/>
                  </a:lnTo>
                  <a:lnTo>
                    <a:pt x="586994" y="402082"/>
                  </a:lnTo>
                  <a:lnTo>
                    <a:pt x="586613" y="401701"/>
                  </a:lnTo>
                  <a:lnTo>
                    <a:pt x="585597" y="401193"/>
                  </a:lnTo>
                  <a:lnTo>
                    <a:pt x="584581" y="401193"/>
                  </a:lnTo>
                  <a:lnTo>
                    <a:pt x="561594" y="404749"/>
                  </a:lnTo>
                  <a:lnTo>
                    <a:pt x="547458" y="310896"/>
                  </a:lnTo>
                  <a:lnTo>
                    <a:pt x="544944" y="294132"/>
                  </a:lnTo>
                  <a:lnTo>
                    <a:pt x="544830" y="292989"/>
                  </a:lnTo>
                  <a:lnTo>
                    <a:pt x="544703" y="292608"/>
                  </a:lnTo>
                  <a:lnTo>
                    <a:pt x="544449" y="292354"/>
                  </a:lnTo>
                  <a:lnTo>
                    <a:pt x="544195" y="291973"/>
                  </a:lnTo>
                  <a:lnTo>
                    <a:pt x="543687" y="291719"/>
                  </a:lnTo>
                  <a:lnTo>
                    <a:pt x="542417" y="291465"/>
                  </a:lnTo>
                  <a:lnTo>
                    <a:pt x="539496" y="291465"/>
                  </a:lnTo>
                  <a:lnTo>
                    <a:pt x="538226" y="291592"/>
                  </a:lnTo>
                  <a:lnTo>
                    <a:pt x="536575" y="291846"/>
                  </a:lnTo>
                  <a:lnTo>
                    <a:pt x="535432" y="291973"/>
                  </a:lnTo>
                  <a:lnTo>
                    <a:pt x="534416" y="292227"/>
                  </a:lnTo>
                  <a:lnTo>
                    <a:pt x="532892" y="292481"/>
                  </a:lnTo>
                  <a:lnTo>
                    <a:pt x="532257" y="292735"/>
                  </a:lnTo>
                  <a:lnTo>
                    <a:pt x="531622" y="292862"/>
                  </a:lnTo>
                  <a:lnTo>
                    <a:pt x="530606" y="293370"/>
                  </a:lnTo>
                  <a:lnTo>
                    <a:pt x="530225" y="293497"/>
                  </a:lnTo>
                  <a:lnTo>
                    <a:pt x="529844" y="293751"/>
                  </a:lnTo>
                  <a:lnTo>
                    <a:pt x="529590" y="293878"/>
                  </a:lnTo>
                  <a:lnTo>
                    <a:pt x="529336" y="294132"/>
                  </a:lnTo>
                  <a:lnTo>
                    <a:pt x="503047" y="317246"/>
                  </a:lnTo>
                  <a:lnTo>
                    <a:pt x="502539" y="317754"/>
                  </a:lnTo>
                  <a:lnTo>
                    <a:pt x="502031" y="318135"/>
                  </a:lnTo>
                  <a:lnTo>
                    <a:pt x="501777" y="318643"/>
                  </a:lnTo>
                  <a:lnTo>
                    <a:pt x="501523" y="319024"/>
                  </a:lnTo>
                  <a:lnTo>
                    <a:pt x="501269" y="319532"/>
                  </a:lnTo>
                  <a:lnTo>
                    <a:pt x="501142" y="320167"/>
                  </a:lnTo>
                  <a:lnTo>
                    <a:pt x="501142" y="323850"/>
                  </a:lnTo>
                  <a:lnTo>
                    <a:pt x="504444" y="331089"/>
                  </a:lnTo>
                  <a:lnTo>
                    <a:pt x="505968" y="330581"/>
                  </a:lnTo>
                  <a:lnTo>
                    <a:pt x="506857" y="330073"/>
                  </a:lnTo>
                  <a:lnTo>
                    <a:pt x="508000" y="329184"/>
                  </a:lnTo>
                  <a:lnTo>
                    <a:pt x="530225" y="310896"/>
                  </a:lnTo>
                  <a:lnTo>
                    <a:pt x="544830" y="407289"/>
                  </a:lnTo>
                  <a:lnTo>
                    <a:pt x="518414" y="411226"/>
                  </a:lnTo>
                  <a:lnTo>
                    <a:pt x="517906" y="411226"/>
                  </a:lnTo>
                  <a:lnTo>
                    <a:pt x="517398" y="411480"/>
                  </a:lnTo>
                  <a:lnTo>
                    <a:pt x="515747" y="415544"/>
                  </a:lnTo>
                  <a:lnTo>
                    <a:pt x="515620" y="416433"/>
                  </a:lnTo>
                  <a:lnTo>
                    <a:pt x="518287" y="424053"/>
                  </a:lnTo>
                  <a:lnTo>
                    <a:pt x="518668" y="424434"/>
                  </a:lnTo>
                  <a:lnTo>
                    <a:pt x="519049" y="424561"/>
                  </a:lnTo>
                  <a:lnTo>
                    <a:pt x="519557" y="424688"/>
                  </a:lnTo>
                  <a:lnTo>
                    <a:pt x="519938" y="424815"/>
                  </a:lnTo>
                  <a:lnTo>
                    <a:pt x="520446" y="424688"/>
                  </a:lnTo>
                  <a:lnTo>
                    <a:pt x="586613" y="414782"/>
                  </a:lnTo>
                  <a:lnTo>
                    <a:pt x="586994" y="414655"/>
                  </a:lnTo>
                  <a:lnTo>
                    <a:pt x="587502" y="414528"/>
                  </a:lnTo>
                  <a:lnTo>
                    <a:pt x="587883" y="414147"/>
                  </a:lnTo>
                  <a:lnTo>
                    <a:pt x="588264" y="413893"/>
                  </a:lnTo>
                  <a:lnTo>
                    <a:pt x="588518" y="413512"/>
                  </a:lnTo>
                  <a:lnTo>
                    <a:pt x="588772" y="412877"/>
                  </a:lnTo>
                  <a:lnTo>
                    <a:pt x="589026" y="412369"/>
                  </a:lnTo>
                  <a:lnTo>
                    <a:pt x="589153" y="411480"/>
                  </a:lnTo>
                  <a:lnTo>
                    <a:pt x="589280" y="408813"/>
                  </a:lnTo>
                  <a:close/>
                </a:path>
                <a:path w="2708910" h="493395">
                  <a:moveTo>
                    <a:pt x="627761" y="330581"/>
                  </a:moveTo>
                  <a:lnTo>
                    <a:pt x="627380" y="328549"/>
                  </a:lnTo>
                  <a:lnTo>
                    <a:pt x="626935" y="326009"/>
                  </a:lnTo>
                  <a:lnTo>
                    <a:pt x="626618" y="324485"/>
                  </a:lnTo>
                  <a:lnTo>
                    <a:pt x="619125" y="318262"/>
                  </a:lnTo>
                  <a:lnTo>
                    <a:pt x="617334" y="318262"/>
                  </a:lnTo>
                  <a:lnTo>
                    <a:pt x="615442" y="318643"/>
                  </a:lnTo>
                  <a:lnTo>
                    <a:pt x="613283" y="318897"/>
                  </a:lnTo>
                  <a:lnTo>
                    <a:pt x="606552" y="324485"/>
                  </a:lnTo>
                  <a:lnTo>
                    <a:pt x="606552" y="329438"/>
                  </a:lnTo>
                  <a:lnTo>
                    <a:pt x="614934" y="341630"/>
                  </a:lnTo>
                  <a:lnTo>
                    <a:pt x="616712" y="341503"/>
                  </a:lnTo>
                  <a:lnTo>
                    <a:pt x="627761" y="333883"/>
                  </a:lnTo>
                  <a:lnTo>
                    <a:pt x="627761" y="330581"/>
                  </a:lnTo>
                  <a:close/>
                </a:path>
                <a:path w="2708910" h="493395">
                  <a:moveTo>
                    <a:pt x="638048" y="401828"/>
                  </a:moveTo>
                  <a:lnTo>
                    <a:pt x="629412" y="386334"/>
                  </a:lnTo>
                  <a:lnTo>
                    <a:pt x="627621" y="386334"/>
                  </a:lnTo>
                  <a:lnTo>
                    <a:pt x="616712" y="392557"/>
                  </a:lnTo>
                  <a:lnTo>
                    <a:pt x="616712" y="397383"/>
                  </a:lnTo>
                  <a:lnTo>
                    <a:pt x="617093" y="399542"/>
                  </a:lnTo>
                  <a:lnTo>
                    <a:pt x="617334" y="401701"/>
                  </a:lnTo>
                  <a:lnTo>
                    <a:pt x="617855" y="403479"/>
                  </a:lnTo>
                  <a:lnTo>
                    <a:pt x="618858" y="406273"/>
                  </a:lnTo>
                  <a:lnTo>
                    <a:pt x="619506" y="407289"/>
                  </a:lnTo>
                  <a:lnTo>
                    <a:pt x="620509" y="408051"/>
                  </a:lnTo>
                  <a:lnTo>
                    <a:pt x="621411" y="408813"/>
                  </a:lnTo>
                  <a:lnTo>
                    <a:pt x="622554" y="409321"/>
                  </a:lnTo>
                  <a:lnTo>
                    <a:pt x="625208" y="409575"/>
                  </a:lnTo>
                  <a:lnTo>
                    <a:pt x="626999" y="409575"/>
                  </a:lnTo>
                  <a:lnTo>
                    <a:pt x="629031" y="409194"/>
                  </a:lnTo>
                  <a:lnTo>
                    <a:pt x="631063" y="408940"/>
                  </a:lnTo>
                  <a:lnTo>
                    <a:pt x="632714" y="408559"/>
                  </a:lnTo>
                  <a:lnTo>
                    <a:pt x="633971" y="407924"/>
                  </a:lnTo>
                  <a:lnTo>
                    <a:pt x="635254" y="407416"/>
                  </a:lnTo>
                  <a:lnTo>
                    <a:pt x="636143" y="406654"/>
                  </a:lnTo>
                  <a:lnTo>
                    <a:pt x="636905" y="405638"/>
                  </a:lnTo>
                  <a:lnTo>
                    <a:pt x="637527" y="404622"/>
                  </a:lnTo>
                  <a:lnTo>
                    <a:pt x="637908" y="403352"/>
                  </a:lnTo>
                  <a:lnTo>
                    <a:pt x="638048" y="401828"/>
                  </a:lnTo>
                  <a:close/>
                </a:path>
                <a:path w="2708910" h="493395">
                  <a:moveTo>
                    <a:pt x="826643" y="376047"/>
                  </a:moveTo>
                  <a:lnTo>
                    <a:pt x="821639" y="343027"/>
                  </a:lnTo>
                  <a:lnTo>
                    <a:pt x="821016" y="338963"/>
                  </a:lnTo>
                  <a:lnTo>
                    <a:pt x="813396" y="288671"/>
                  </a:lnTo>
                  <a:lnTo>
                    <a:pt x="809879" y="285623"/>
                  </a:lnTo>
                  <a:lnTo>
                    <a:pt x="808863" y="285750"/>
                  </a:lnTo>
                  <a:lnTo>
                    <a:pt x="807720" y="285750"/>
                  </a:lnTo>
                  <a:lnTo>
                    <a:pt x="806450" y="285877"/>
                  </a:lnTo>
                  <a:lnTo>
                    <a:pt x="803275" y="286385"/>
                  </a:lnTo>
                  <a:lnTo>
                    <a:pt x="802005" y="286639"/>
                  </a:lnTo>
                  <a:lnTo>
                    <a:pt x="800989" y="286893"/>
                  </a:lnTo>
                  <a:lnTo>
                    <a:pt x="799846" y="287147"/>
                  </a:lnTo>
                  <a:lnTo>
                    <a:pt x="797179" y="290449"/>
                  </a:lnTo>
                  <a:lnTo>
                    <a:pt x="803148" y="329438"/>
                  </a:lnTo>
                  <a:lnTo>
                    <a:pt x="799719" y="331851"/>
                  </a:lnTo>
                  <a:lnTo>
                    <a:pt x="796290" y="333756"/>
                  </a:lnTo>
                  <a:lnTo>
                    <a:pt x="789178" y="336804"/>
                  </a:lnTo>
                  <a:lnTo>
                    <a:pt x="785495" y="337947"/>
                  </a:lnTo>
                  <a:lnTo>
                    <a:pt x="781685" y="338455"/>
                  </a:lnTo>
                  <a:lnTo>
                    <a:pt x="778637" y="338963"/>
                  </a:lnTo>
                  <a:lnTo>
                    <a:pt x="776097" y="338963"/>
                  </a:lnTo>
                  <a:lnTo>
                    <a:pt x="771525" y="338455"/>
                  </a:lnTo>
                  <a:lnTo>
                    <a:pt x="769493" y="337693"/>
                  </a:lnTo>
                  <a:lnTo>
                    <a:pt x="767842" y="336296"/>
                  </a:lnTo>
                  <a:lnTo>
                    <a:pt x="766064" y="335026"/>
                  </a:lnTo>
                  <a:lnTo>
                    <a:pt x="760476" y="319024"/>
                  </a:lnTo>
                  <a:lnTo>
                    <a:pt x="757161" y="297180"/>
                  </a:lnTo>
                  <a:lnTo>
                    <a:pt x="753491" y="294132"/>
                  </a:lnTo>
                  <a:lnTo>
                    <a:pt x="752475" y="294259"/>
                  </a:lnTo>
                  <a:lnTo>
                    <a:pt x="751332" y="294259"/>
                  </a:lnTo>
                  <a:lnTo>
                    <a:pt x="750062" y="294386"/>
                  </a:lnTo>
                  <a:lnTo>
                    <a:pt x="748411" y="294640"/>
                  </a:lnTo>
                  <a:lnTo>
                    <a:pt x="745490" y="295148"/>
                  </a:lnTo>
                  <a:lnTo>
                    <a:pt x="744601" y="295402"/>
                  </a:lnTo>
                  <a:lnTo>
                    <a:pt x="743585" y="295656"/>
                  </a:lnTo>
                  <a:lnTo>
                    <a:pt x="742696" y="295910"/>
                  </a:lnTo>
                  <a:lnTo>
                    <a:pt x="742188" y="296418"/>
                  </a:lnTo>
                  <a:lnTo>
                    <a:pt x="741553" y="296799"/>
                  </a:lnTo>
                  <a:lnTo>
                    <a:pt x="741172" y="297180"/>
                  </a:lnTo>
                  <a:lnTo>
                    <a:pt x="740918" y="297561"/>
                  </a:lnTo>
                  <a:lnTo>
                    <a:pt x="740791" y="297942"/>
                  </a:lnTo>
                  <a:lnTo>
                    <a:pt x="740791" y="298958"/>
                  </a:lnTo>
                  <a:lnTo>
                    <a:pt x="748284" y="338074"/>
                  </a:lnTo>
                  <a:lnTo>
                    <a:pt x="774954" y="353060"/>
                  </a:lnTo>
                  <a:lnTo>
                    <a:pt x="781050" y="352044"/>
                  </a:lnTo>
                  <a:lnTo>
                    <a:pt x="785876" y="351409"/>
                  </a:lnTo>
                  <a:lnTo>
                    <a:pt x="790194" y="350266"/>
                  </a:lnTo>
                  <a:lnTo>
                    <a:pt x="794131" y="348615"/>
                  </a:lnTo>
                  <a:lnTo>
                    <a:pt x="798068" y="347091"/>
                  </a:lnTo>
                  <a:lnTo>
                    <a:pt x="801751" y="345186"/>
                  </a:lnTo>
                  <a:lnTo>
                    <a:pt x="805180" y="343027"/>
                  </a:lnTo>
                  <a:lnTo>
                    <a:pt x="810641" y="379222"/>
                  </a:lnTo>
                  <a:lnTo>
                    <a:pt x="810768" y="379476"/>
                  </a:lnTo>
                  <a:lnTo>
                    <a:pt x="811022" y="379730"/>
                  </a:lnTo>
                  <a:lnTo>
                    <a:pt x="811276" y="380111"/>
                  </a:lnTo>
                  <a:lnTo>
                    <a:pt x="811784" y="380365"/>
                  </a:lnTo>
                  <a:lnTo>
                    <a:pt x="813054" y="380619"/>
                  </a:lnTo>
                  <a:lnTo>
                    <a:pt x="813943" y="380746"/>
                  </a:lnTo>
                  <a:lnTo>
                    <a:pt x="815086" y="380746"/>
                  </a:lnTo>
                  <a:lnTo>
                    <a:pt x="816102" y="380619"/>
                  </a:lnTo>
                  <a:lnTo>
                    <a:pt x="817499" y="380492"/>
                  </a:lnTo>
                  <a:lnTo>
                    <a:pt x="819023" y="380238"/>
                  </a:lnTo>
                  <a:lnTo>
                    <a:pt x="820674" y="380111"/>
                  </a:lnTo>
                  <a:lnTo>
                    <a:pt x="821944" y="379857"/>
                  </a:lnTo>
                  <a:lnTo>
                    <a:pt x="822960" y="379476"/>
                  </a:lnTo>
                  <a:lnTo>
                    <a:pt x="823976" y="379222"/>
                  </a:lnTo>
                  <a:lnTo>
                    <a:pt x="824738" y="378968"/>
                  </a:lnTo>
                  <a:lnTo>
                    <a:pt x="825246" y="378587"/>
                  </a:lnTo>
                  <a:lnTo>
                    <a:pt x="825881" y="378206"/>
                  </a:lnTo>
                  <a:lnTo>
                    <a:pt x="826262" y="377825"/>
                  </a:lnTo>
                  <a:lnTo>
                    <a:pt x="826389" y="377444"/>
                  </a:lnTo>
                  <a:lnTo>
                    <a:pt x="826643" y="377063"/>
                  </a:lnTo>
                  <a:lnTo>
                    <a:pt x="826643" y="376047"/>
                  </a:lnTo>
                  <a:close/>
                </a:path>
                <a:path w="2708910" h="493395">
                  <a:moveTo>
                    <a:pt x="876300" y="364871"/>
                  </a:moveTo>
                  <a:lnTo>
                    <a:pt x="867537" y="350012"/>
                  </a:lnTo>
                  <a:lnTo>
                    <a:pt x="863600" y="350520"/>
                  </a:lnTo>
                  <a:lnTo>
                    <a:pt x="853948" y="359029"/>
                  </a:lnTo>
                  <a:lnTo>
                    <a:pt x="854710" y="363728"/>
                  </a:lnTo>
                  <a:lnTo>
                    <a:pt x="855345" y="368173"/>
                  </a:lnTo>
                  <a:lnTo>
                    <a:pt x="856488" y="371094"/>
                  </a:lnTo>
                  <a:lnTo>
                    <a:pt x="860044" y="373634"/>
                  </a:lnTo>
                  <a:lnTo>
                    <a:pt x="862838" y="374015"/>
                  </a:lnTo>
                  <a:lnTo>
                    <a:pt x="870839" y="372745"/>
                  </a:lnTo>
                  <a:lnTo>
                    <a:pt x="873506" y="371602"/>
                  </a:lnTo>
                  <a:lnTo>
                    <a:pt x="876046" y="368046"/>
                  </a:lnTo>
                  <a:lnTo>
                    <a:pt x="876300" y="364871"/>
                  </a:lnTo>
                  <a:close/>
                </a:path>
                <a:path w="2708910" h="493395">
                  <a:moveTo>
                    <a:pt x="967359" y="238506"/>
                  </a:moveTo>
                  <a:lnTo>
                    <a:pt x="964946" y="229743"/>
                  </a:lnTo>
                  <a:lnTo>
                    <a:pt x="964565" y="229108"/>
                  </a:lnTo>
                  <a:lnTo>
                    <a:pt x="963930" y="228854"/>
                  </a:lnTo>
                  <a:lnTo>
                    <a:pt x="962533" y="228600"/>
                  </a:lnTo>
                  <a:lnTo>
                    <a:pt x="961771" y="228727"/>
                  </a:lnTo>
                  <a:lnTo>
                    <a:pt x="960755" y="228854"/>
                  </a:lnTo>
                  <a:lnTo>
                    <a:pt x="886968" y="239903"/>
                  </a:lnTo>
                  <a:lnTo>
                    <a:pt x="886460" y="240030"/>
                  </a:lnTo>
                  <a:lnTo>
                    <a:pt x="885952" y="240284"/>
                  </a:lnTo>
                  <a:lnTo>
                    <a:pt x="885444" y="240665"/>
                  </a:lnTo>
                  <a:lnTo>
                    <a:pt x="885063" y="240919"/>
                  </a:lnTo>
                  <a:lnTo>
                    <a:pt x="884301" y="242824"/>
                  </a:lnTo>
                  <a:lnTo>
                    <a:pt x="884174" y="246634"/>
                  </a:lnTo>
                  <a:lnTo>
                    <a:pt x="884428" y="247904"/>
                  </a:lnTo>
                  <a:lnTo>
                    <a:pt x="884809" y="250190"/>
                  </a:lnTo>
                  <a:lnTo>
                    <a:pt x="885317" y="251968"/>
                  </a:lnTo>
                  <a:lnTo>
                    <a:pt x="886206" y="253238"/>
                  </a:lnTo>
                  <a:lnTo>
                    <a:pt x="886968" y="254381"/>
                  </a:lnTo>
                  <a:lnTo>
                    <a:pt x="887984" y="254889"/>
                  </a:lnTo>
                  <a:lnTo>
                    <a:pt x="889254" y="254762"/>
                  </a:lnTo>
                  <a:lnTo>
                    <a:pt x="949960" y="245618"/>
                  </a:lnTo>
                  <a:lnTo>
                    <a:pt x="918057" y="360807"/>
                  </a:lnTo>
                  <a:lnTo>
                    <a:pt x="917956" y="363220"/>
                  </a:lnTo>
                  <a:lnTo>
                    <a:pt x="918210" y="363728"/>
                  </a:lnTo>
                  <a:lnTo>
                    <a:pt x="918845" y="363982"/>
                  </a:lnTo>
                  <a:lnTo>
                    <a:pt x="919480" y="364363"/>
                  </a:lnTo>
                  <a:lnTo>
                    <a:pt x="920369" y="364490"/>
                  </a:lnTo>
                  <a:lnTo>
                    <a:pt x="922909" y="364490"/>
                  </a:lnTo>
                  <a:lnTo>
                    <a:pt x="924687" y="364363"/>
                  </a:lnTo>
                  <a:lnTo>
                    <a:pt x="928624" y="363728"/>
                  </a:lnTo>
                  <a:lnTo>
                    <a:pt x="930021" y="363474"/>
                  </a:lnTo>
                  <a:lnTo>
                    <a:pt x="931164" y="363220"/>
                  </a:lnTo>
                  <a:lnTo>
                    <a:pt x="932434" y="362966"/>
                  </a:lnTo>
                  <a:lnTo>
                    <a:pt x="933323" y="362585"/>
                  </a:lnTo>
                  <a:lnTo>
                    <a:pt x="933958" y="362204"/>
                  </a:lnTo>
                  <a:lnTo>
                    <a:pt x="934720" y="361823"/>
                  </a:lnTo>
                  <a:lnTo>
                    <a:pt x="966343" y="246634"/>
                  </a:lnTo>
                  <a:lnTo>
                    <a:pt x="966622" y="245618"/>
                  </a:lnTo>
                  <a:lnTo>
                    <a:pt x="966851" y="244856"/>
                  </a:lnTo>
                  <a:lnTo>
                    <a:pt x="966978" y="243967"/>
                  </a:lnTo>
                  <a:lnTo>
                    <a:pt x="967232" y="243078"/>
                  </a:lnTo>
                  <a:lnTo>
                    <a:pt x="967359" y="238506"/>
                  </a:lnTo>
                  <a:close/>
                </a:path>
                <a:path w="2708910" h="493395">
                  <a:moveTo>
                    <a:pt x="1116634" y="323469"/>
                  </a:moveTo>
                  <a:lnTo>
                    <a:pt x="1113790" y="311912"/>
                  </a:lnTo>
                  <a:lnTo>
                    <a:pt x="1113409" y="311658"/>
                  </a:lnTo>
                  <a:lnTo>
                    <a:pt x="1113028" y="311531"/>
                  </a:lnTo>
                  <a:lnTo>
                    <a:pt x="1112520" y="311658"/>
                  </a:lnTo>
                  <a:lnTo>
                    <a:pt x="1111758" y="311785"/>
                  </a:lnTo>
                  <a:lnTo>
                    <a:pt x="1110742" y="312547"/>
                  </a:lnTo>
                  <a:lnTo>
                    <a:pt x="1109472" y="313817"/>
                  </a:lnTo>
                  <a:lnTo>
                    <a:pt x="1108202" y="315214"/>
                  </a:lnTo>
                  <a:lnTo>
                    <a:pt x="1104900" y="318516"/>
                  </a:lnTo>
                  <a:lnTo>
                    <a:pt x="1088644" y="326644"/>
                  </a:lnTo>
                  <a:lnTo>
                    <a:pt x="1084707" y="327279"/>
                  </a:lnTo>
                  <a:lnTo>
                    <a:pt x="1059053" y="296164"/>
                  </a:lnTo>
                  <a:lnTo>
                    <a:pt x="1058189" y="288124"/>
                  </a:lnTo>
                  <a:lnTo>
                    <a:pt x="1058291" y="280949"/>
                  </a:lnTo>
                  <a:lnTo>
                    <a:pt x="1077849" y="257683"/>
                  </a:lnTo>
                  <a:lnTo>
                    <a:pt x="1081659" y="257048"/>
                  </a:lnTo>
                  <a:lnTo>
                    <a:pt x="1084961" y="257048"/>
                  </a:lnTo>
                  <a:lnTo>
                    <a:pt x="1087882" y="257810"/>
                  </a:lnTo>
                  <a:lnTo>
                    <a:pt x="1090803" y="258445"/>
                  </a:lnTo>
                  <a:lnTo>
                    <a:pt x="1093343" y="259207"/>
                  </a:lnTo>
                  <a:lnTo>
                    <a:pt x="1097661" y="261239"/>
                  </a:lnTo>
                  <a:lnTo>
                    <a:pt x="1099566" y="262255"/>
                  </a:lnTo>
                  <a:lnTo>
                    <a:pt x="1102360" y="264033"/>
                  </a:lnTo>
                  <a:lnTo>
                    <a:pt x="1103630" y="264287"/>
                  </a:lnTo>
                  <a:lnTo>
                    <a:pt x="1105408" y="264033"/>
                  </a:lnTo>
                  <a:lnTo>
                    <a:pt x="1106043" y="263398"/>
                  </a:lnTo>
                  <a:lnTo>
                    <a:pt x="1106474" y="262255"/>
                  </a:lnTo>
                  <a:lnTo>
                    <a:pt x="1106932" y="261239"/>
                  </a:lnTo>
                  <a:lnTo>
                    <a:pt x="1106830" y="258826"/>
                  </a:lnTo>
                  <a:lnTo>
                    <a:pt x="1106563" y="257048"/>
                  </a:lnTo>
                  <a:lnTo>
                    <a:pt x="1106424" y="255778"/>
                  </a:lnTo>
                  <a:lnTo>
                    <a:pt x="1106170" y="254762"/>
                  </a:lnTo>
                  <a:lnTo>
                    <a:pt x="1106043" y="254000"/>
                  </a:lnTo>
                  <a:lnTo>
                    <a:pt x="1105789" y="253238"/>
                  </a:lnTo>
                  <a:lnTo>
                    <a:pt x="1105662" y="252476"/>
                  </a:lnTo>
                  <a:lnTo>
                    <a:pt x="1105281" y="251968"/>
                  </a:lnTo>
                  <a:lnTo>
                    <a:pt x="1105027" y="251333"/>
                  </a:lnTo>
                  <a:lnTo>
                    <a:pt x="1091819" y="244475"/>
                  </a:lnTo>
                  <a:lnTo>
                    <a:pt x="1089533" y="243967"/>
                  </a:lnTo>
                  <a:lnTo>
                    <a:pt x="1086993" y="243713"/>
                  </a:lnTo>
                  <a:lnTo>
                    <a:pt x="1081532" y="243459"/>
                  </a:lnTo>
                  <a:lnTo>
                    <a:pt x="1078738" y="243586"/>
                  </a:lnTo>
                  <a:lnTo>
                    <a:pt x="1045464" y="264668"/>
                  </a:lnTo>
                  <a:lnTo>
                    <a:pt x="1041019" y="283337"/>
                  </a:lnTo>
                  <a:lnTo>
                    <a:pt x="1041019" y="290957"/>
                  </a:lnTo>
                  <a:lnTo>
                    <a:pt x="1043432" y="307213"/>
                  </a:lnTo>
                  <a:lnTo>
                    <a:pt x="1045337" y="313817"/>
                  </a:lnTo>
                  <a:lnTo>
                    <a:pt x="1048004" y="319405"/>
                  </a:lnTo>
                  <a:lnTo>
                    <a:pt x="1050544" y="324993"/>
                  </a:lnTo>
                  <a:lnTo>
                    <a:pt x="1082421" y="341884"/>
                  </a:lnTo>
                  <a:lnTo>
                    <a:pt x="1088644" y="340995"/>
                  </a:lnTo>
                  <a:lnTo>
                    <a:pt x="1111250" y="330962"/>
                  </a:lnTo>
                  <a:lnTo>
                    <a:pt x="1113028" y="329565"/>
                  </a:lnTo>
                  <a:lnTo>
                    <a:pt x="1114933" y="327406"/>
                  </a:lnTo>
                  <a:lnTo>
                    <a:pt x="1115009" y="327279"/>
                  </a:lnTo>
                  <a:lnTo>
                    <a:pt x="1115568" y="326390"/>
                  </a:lnTo>
                  <a:lnTo>
                    <a:pt x="1116076" y="325755"/>
                  </a:lnTo>
                  <a:lnTo>
                    <a:pt x="1116634" y="323469"/>
                  </a:lnTo>
                  <a:close/>
                </a:path>
                <a:path w="2708910" h="493395">
                  <a:moveTo>
                    <a:pt x="1188720" y="237617"/>
                  </a:moveTo>
                  <a:lnTo>
                    <a:pt x="1188466" y="236347"/>
                  </a:lnTo>
                  <a:lnTo>
                    <a:pt x="1188339" y="235204"/>
                  </a:lnTo>
                  <a:lnTo>
                    <a:pt x="1188085" y="234061"/>
                  </a:lnTo>
                  <a:lnTo>
                    <a:pt x="1187704" y="233172"/>
                  </a:lnTo>
                  <a:lnTo>
                    <a:pt x="1187450" y="232283"/>
                  </a:lnTo>
                  <a:lnTo>
                    <a:pt x="1187069" y="231521"/>
                  </a:lnTo>
                  <a:lnTo>
                    <a:pt x="1184529" y="229362"/>
                  </a:lnTo>
                  <a:lnTo>
                    <a:pt x="1184021" y="229489"/>
                  </a:lnTo>
                  <a:lnTo>
                    <a:pt x="1115060" y="239903"/>
                  </a:lnTo>
                  <a:lnTo>
                    <a:pt x="1114044" y="240157"/>
                  </a:lnTo>
                  <a:lnTo>
                    <a:pt x="1113790" y="240538"/>
                  </a:lnTo>
                  <a:lnTo>
                    <a:pt x="1113409" y="240919"/>
                  </a:lnTo>
                  <a:lnTo>
                    <a:pt x="1112558" y="245745"/>
                  </a:lnTo>
                  <a:lnTo>
                    <a:pt x="1112774" y="247650"/>
                  </a:lnTo>
                  <a:lnTo>
                    <a:pt x="1115822" y="254381"/>
                  </a:lnTo>
                  <a:lnTo>
                    <a:pt x="1116203" y="254635"/>
                  </a:lnTo>
                  <a:lnTo>
                    <a:pt x="1117219" y="254635"/>
                  </a:lnTo>
                  <a:lnTo>
                    <a:pt x="1143635" y="250571"/>
                  </a:lnTo>
                  <a:lnTo>
                    <a:pt x="1155065" y="326517"/>
                  </a:lnTo>
                  <a:lnTo>
                    <a:pt x="1155319" y="327533"/>
                  </a:lnTo>
                  <a:lnTo>
                    <a:pt x="1155700" y="327787"/>
                  </a:lnTo>
                  <a:lnTo>
                    <a:pt x="1155954" y="328168"/>
                  </a:lnTo>
                  <a:lnTo>
                    <a:pt x="1156462" y="328422"/>
                  </a:lnTo>
                  <a:lnTo>
                    <a:pt x="1157732" y="328676"/>
                  </a:lnTo>
                  <a:lnTo>
                    <a:pt x="1158621" y="328803"/>
                  </a:lnTo>
                  <a:lnTo>
                    <a:pt x="1159637" y="328803"/>
                  </a:lnTo>
                  <a:lnTo>
                    <a:pt x="1160780" y="328676"/>
                  </a:lnTo>
                  <a:lnTo>
                    <a:pt x="1163574" y="328422"/>
                  </a:lnTo>
                  <a:lnTo>
                    <a:pt x="1165225" y="328168"/>
                  </a:lnTo>
                  <a:lnTo>
                    <a:pt x="1166622" y="327914"/>
                  </a:lnTo>
                  <a:lnTo>
                    <a:pt x="1167638" y="327533"/>
                  </a:lnTo>
                  <a:lnTo>
                    <a:pt x="1168654" y="327279"/>
                  </a:lnTo>
                  <a:lnTo>
                    <a:pt x="1169924" y="326644"/>
                  </a:lnTo>
                  <a:lnTo>
                    <a:pt x="1170432" y="326263"/>
                  </a:lnTo>
                  <a:lnTo>
                    <a:pt x="1170813" y="325882"/>
                  </a:lnTo>
                  <a:lnTo>
                    <a:pt x="1171321" y="325120"/>
                  </a:lnTo>
                  <a:lnTo>
                    <a:pt x="1171219" y="323469"/>
                  </a:lnTo>
                  <a:lnTo>
                    <a:pt x="1160119" y="250571"/>
                  </a:lnTo>
                  <a:lnTo>
                    <a:pt x="1159764" y="248158"/>
                  </a:lnTo>
                  <a:lnTo>
                    <a:pt x="1188720" y="241427"/>
                  </a:lnTo>
                  <a:lnTo>
                    <a:pt x="1188720" y="237617"/>
                  </a:lnTo>
                  <a:close/>
                </a:path>
                <a:path w="2708910" h="493395">
                  <a:moveTo>
                    <a:pt x="1228979" y="311785"/>
                  </a:moveTo>
                  <a:lnTo>
                    <a:pt x="1228344" y="307086"/>
                  </a:lnTo>
                  <a:lnTo>
                    <a:pt x="1227582" y="302641"/>
                  </a:lnTo>
                  <a:lnTo>
                    <a:pt x="1226439" y="299720"/>
                  </a:lnTo>
                  <a:lnTo>
                    <a:pt x="1224661" y="298450"/>
                  </a:lnTo>
                  <a:lnTo>
                    <a:pt x="1223010" y="297180"/>
                  </a:lnTo>
                  <a:lnTo>
                    <a:pt x="1220089" y="296799"/>
                  </a:lnTo>
                  <a:lnTo>
                    <a:pt x="1216279" y="297434"/>
                  </a:lnTo>
                  <a:lnTo>
                    <a:pt x="1212215" y="298069"/>
                  </a:lnTo>
                  <a:lnTo>
                    <a:pt x="1209548" y="299212"/>
                  </a:lnTo>
                  <a:lnTo>
                    <a:pt x="1208151" y="300990"/>
                  </a:lnTo>
                  <a:lnTo>
                    <a:pt x="1206881" y="302768"/>
                  </a:lnTo>
                  <a:lnTo>
                    <a:pt x="1206627" y="305943"/>
                  </a:lnTo>
                  <a:lnTo>
                    <a:pt x="1207262" y="310515"/>
                  </a:lnTo>
                  <a:lnTo>
                    <a:pt x="1208024" y="315087"/>
                  </a:lnTo>
                  <a:lnTo>
                    <a:pt x="1209167" y="318008"/>
                  </a:lnTo>
                  <a:lnTo>
                    <a:pt x="1210945" y="319278"/>
                  </a:lnTo>
                  <a:lnTo>
                    <a:pt x="1212596" y="320548"/>
                  </a:lnTo>
                  <a:lnTo>
                    <a:pt x="1227328" y="316738"/>
                  </a:lnTo>
                  <a:lnTo>
                    <a:pt x="1228725" y="314960"/>
                  </a:lnTo>
                  <a:lnTo>
                    <a:pt x="1228979" y="311785"/>
                  </a:lnTo>
                  <a:close/>
                </a:path>
                <a:path w="2708910" h="493395">
                  <a:moveTo>
                    <a:pt x="1380490" y="289560"/>
                  </a:moveTo>
                  <a:lnTo>
                    <a:pt x="1380236" y="288290"/>
                  </a:lnTo>
                  <a:lnTo>
                    <a:pt x="1380109" y="287147"/>
                  </a:lnTo>
                  <a:lnTo>
                    <a:pt x="1379855" y="286131"/>
                  </a:lnTo>
                  <a:lnTo>
                    <a:pt x="1376680" y="281940"/>
                  </a:lnTo>
                  <a:lnTo>
                    <a:pt x="1375664" y="281940"/>
                  </a:lnTo>
                  <a:lnTo>
                    <a:pt x="1352804" y="285496"/>
                  </a:lnTo>
                  <a:lnTo>
                    <a:pt x="1338668" y="191643"/>
                  </a:lnTo>
                  <a:lnTo>
                    <a:pt x="1336040" y="174117"/>
                  </a:lnTo>
                  <a:lnTo>
                    <a:pt x="1335786" y="173355"/>
                  </a:lnTo>
                  <a:lnTo>
                    <a:pt x="1335532" y="173101"/>
                  </a:lnTo>
                  <a:lnTo>
                    <a:pt x="1335278" y="172720"/>
                  </a:lnTo>
                  <a:lnTo>
                    <a:pt x="1334897" y="172466"/>
                  </a:lnTo>
                  <a:lnTo>
                    <a:pt x="1333627" y="172212"/>
                  </a:lnTo>
                  <a:lnTo>
                    <a:pt x="1330706" y="172212"/>
                  </a:lnTo>
                  <a:lnTo>
                    <a:pt x="1329309" y="172339"/>
                  </a:lnTo>
                  <a:lnTo>
                    <a:pt x="1327785" y="172593"/>
                  </a:lnTo>
                  <a:lnTo>
                    <a:pt x="1326642" y="172720"/>
                  </a:lnTo>
                  <a:lnTo>
                    <a:pt x="1325626" y="172974"/>
                  </a:lnTo>
                  <a:lnTo>
                    <a:pt x="1324102" y="173228"/>
                  </a:lnTo>
                  <a:lnTo>
                    <a:pt x="1323340" y="173482"/>
                  </a:lnTo>
                  <a:lnTo>
                    <a:pt x="1322832" y="173609"/>
                  </a:lnTo>
                  <a:lnTo>
                    <a:pt x="1321816" y="174117"/>
                  </a:lnTo>
                  <a:lnTo>
                    <a:pt x="1321435" y="174244"/>
                  </a:lnTo>
                  <a:lnTo>
                    <a:pt x="1321054" y="174498"/>
                  </a:lnTo>
                  <a:lnTo>
                    <a:pt x="1320800" y="174625"/>
                  </a:lnTo>
                  <a:lnTo>
                    <a:pt x="1320546" y="174879"/>
                  </a:lnTo>
                  <a:lnTo>
                    <a:pt x="1294130" y="197993"/>
                  </a:lnTo>
                  <a:lnTo>
                    <a:pt x="1293241" y="198882"/>
                  </a:lnTo>
                  <a:lnTo>
                    <a:pt x="1292987" y="199390"/>
                  </a:lnTo>
                  <a:lnTo>
                    <a:pt x="1292606" y="199771"/>
                  </a:lnTo>
                  <a:lnTo>
                    <a:pt x="1292479" y="200279"/>
                  </a:lnTo>
                  <a:lnTo>
                    <a:pt x="1292352" y="200914"/>
                  </a:lnTo>
                  <a:lnTo>
                    <a:pt x="1292225" y="204597"/>
                  </a:lnTo>
                  <a:lnTo>
                    <a:pt x="1292479" y="205740"/>
                  </a:lnTo>
                  <a:lnTo>
                    <a:pt x="1292606" y="207264"/>
                  </a:lnTo>
                  <a:lnTo>
                    <a:pt x="1293241" y="209423"/>
                  </a:lnTo>
                  <a:lnTo>
                    <a:pt x="1293495" y="210439"/>
                  </a:lnTo>
                  <a:lnTo>
                    <a:pt x="1294003" y="211074"/>
                  </a:lnTo>
                  <a:lnTo>
                    <a:pt x="1294511" y="211455"/>
                  </a:lnTo>
                  <a:lnTo>
                    <a:pt x="1295019" y="211709"/>
                  </a:lnTo>
                  <a:lnTo>
                    <a:pt x="1295654" y="211836"/>
                  </a:lnTo>
                  <a:lnTo>
                    <a:pt x="1296416" y="211582"/>
                  </a:lnTo>
                  <a:lnTo>
                    <a:pt x="1297051" y="211328"/>
                  </a:lnTo>
                  <a:lnTo>
                    <a:pt x="1298067" y="210820"/>
                  </a:lnTo>
                  <a:lnTo>
                    <a:pt x="1299210" y="209931"/>
                  </a:lnTo>
                  <a:lnTo>
                    <a:pt x="1321435" y="191643"/>
                  </a:lnTo>
                  <a:lnTo>
                    <a:pt x="1335913" y="288036"/>
                  </a:lnTo>
                  <a:lnTo>
                    <a:pt x="1307338" y="294005"/>
                  </a:lnTo>
                  <a:lnTo>
                    <a:pt x="1307084" y="294640"/>
                  </a:lnTo>
                  <a:lnTo>
                    <a:pt x="1306944" y="295529"/>
                  </a:lnTo>
                  <a:lnTo>
                    <a:pt x="1306830" y="298196"/>
                  </a:lnTo>
                  <a:lnTo>
                    <a:pt x="1307084" y="299339"/>
                  </a:lnTo>
                  <a:lnTo>
                    <a:pt x="1307211" y="300609"/>
                  </a:lnTo>
                  <a:lnTo>
                    <a:pt x="1307465" y="301625"/>
                  </a:lnTo>
                  <a:lnTo>
                    <a:pt x="1307846" y="302387"/>
                  </a:lnTo>
                  <a:lnTo>
                    <a:pt x="1308100" y="303276"/>
                  </a:lnTo>
                  <a:lnTo>
                    <a:pt x="1311148" y="305562"/>
                  </a:lnTo>
                  <a:lnTo>
                    <a:pt x="1311529" y="305435"/>
                  </a:lnTo>
                  <a:lnTo>
                    <a:pt x="1377696" y="295529"/>
                  </a:lnTo>
                  <a:lnTo>
                    <a:pt x="1378204" y="295402"/>
                  </a:lnTo>
                  <a:lnTo>
                    <a:pt x="1378585" y="295275"/>
                  </a:lnTo>
                  <a:lnTo>
                    <a:pt x="1378966" y="294894"/>
                  </a:lnTo>
                  <a:lnTo>
                    <a:pt x="1379347" y="294640"/>
                  </a:lnTo>
                  <a:lnTo>
                    <a:pt x="1379728" y="294259"/>
                  </a:lnTo>
                  <a:lnTo>
                    <a:pt x="1380045" y="293497"/>
                  </a:lnTo>
                  <a:lnTo>
                    <a:pt x="1380236" y="293116"/>
                  </a:lnTo>
                  <a:lnTo>
                    <a:pt x="1380490" y="289560"/>
                  </a:lnTo>
                  <a:close/>
                </a:path>
                <a:path w="2708910" h="493395">
                  <a:moveTo>
                    <a:pt x="1481074" y="276606"/>
                  </a:moveTo>
                  <a:lnTo>
                    <a:pt x="1477518" y="266319"/>
                  </a:lnTo>
                  <a:lnTo>
                    <a:pt x="1477010" y="266065"/>
                  </a:lnTo>
                  <a:lnTo>
                    <a:pt x="1476502" y="265938"/>
                  </a:lnTo>
                  <a:lnTo>
                    <a:pt x="1475994" y="266065"/>
                  </a:lnTo>
                  <a:lnTo>
                    <a:pt x="1420876" y="274320"/>
                  </a:lnTo>
                  <a:lnTo>
                    <a:pt x="1445958" y="238467"/>
                  </a:lnTo>
                  <a:lnTo>
                    <a:pt x="1459903" y="210820"/>
                  </a:lnTo>
                  <a:lnTo>
                    <a:pt x="1461516" y="205994"/>
                  </a:lnTo>
                  <a:lnTo>
                    <a:pt x="1462405" y="201422"/>
                  </a:lnTo>
                  <a:lnTo>
                    <a:pt x="1462659" y="193167"/>
                  </a:lnTo>
                  <a:lnTo>
                    <a:pt x="1462405" y="189103"/>
                  </a:lnTo>
                  <a:lnTo>
                    <a:pt x="1431798" y="156845"/>
                  </a:lnTo>
                  <a:lnTo>
                    <a:pt x="1426337" y="156718"/>
                  </a:lnTo>
                  <a:lnTo>
                    <a:pt x="1420241" y="157734"/>
                  </a:lnTo>
                  <a:lnTo>
                    <a:pt x="1416304" y="158242"/>
                  </a:lnTo>
                  <a:lnTo>
                    <a:pt x="1393444" y="169418"/>
                  </a:lnTo>
                  <a:lnTo>
                    <a:pt x="1391666" y="170815"/>
                  </a:lnTo>
                  <a:lnTo>
                    <a:pt x="1390523" y="171958"/>
                  </a:lnTo>
                  <a:lnTo>
                    <a:pt x="1389888" y="172847"/>
                  </a:lnTo>
                  <a:lnTo>
                    <a:pt x="1389126" y="173609"/>
                  </a:lnTo>
                  <a:lnTo>
                    <a:pt x="1388033" y="177800"/>
                  </a:lnTo>
                  <a:lnTo>
                    <a:pt x="1388110" y="178181"/>
                  </a:lnTo>
                  <a:lnTo>
                    <a:pt x="1388173" y="179451"/>
                  </a:lnTo>
                  <a:lnTo>
                    <a:pt x="1388364" y="180848"/>
                  </a:lnTo>
                  <a:lnTo>
                    <a:pt x="1388491" y="182118"/>
                  </a:lnTo>
                  <a:lnTo>
                    <a:pt x="1388745" y="183388"/>
                  </a:lnTo>
                  <a:lnTo>
                    <a:pt x="1389126" y="184277"/>
                  </a:lnTo>
                  <a:lnTo>
                    <a:pt x="1389380" y="185293"/>
                  </a:lnTo>
                  <a:lnTo>
                    <a:pt x="1389634" y="186055"/>
                  </a:lnTo>
                  <a:lnTo>
                    <a:pt x="1390015" y="186563"/>
                  </a:lnTo>
                  <a:lnTo>
                    <a:pt x="1390269" y="187071"/>
                  </a:lnTo>
                  <a:lnTo>
                    <a:pt x="1390650" y="187452"/>
                  </a:lnTo>
                  <a:lnTo>
                    <a:pt x="1391031" y="187706"/>
                  </a:lnTo>
                  <a:lnTo>
                    <a:pt x="1391539" y="187833"/>
                  </a:lnTo>
                  <a:lnTo>
                    <a:pt x="1391920" y="187960"/>
                  </a:lnTo>
                  <a:lnTo>
                    <a:pt x="1392428" y="187833"/>
                  </a:lnTo>
                  <a:lnTo>
                    <a:pt x="1393190" y="187706"/>
                  </a:lnTo>
                  <a:lnTo>
                    <a:pt x="1394333" y="187071"/>
                  </a:lnTo>
                  <a:lnTo>
                    <a:pt x="1395857" y="185674"/>
                  </a:lnTo>
                  <a:lnTo>
                    <a:pt x="1397254" y="184277"/>
                  </a:lnTo>
                  <a:lnTo>
                    <a:pt x="1399159" y="182753"/>
                  </a:lnTo>
                  <a:lnTo>
                    <a:pt x="1423797" y="172339"/>
                  </a:lnTo>
                  <a:lnTo>
                    <a:pt x="1426972" y="172466"/>
                  </a:lnTo>
                  <a:lnTo>
                    <a:pt x="1444879" y="190373"/>
                  </a:lnTo>
                  <a:lnTo>
                    <a:pt x="1445387" y="193167"/>
                  </a:lnTo>
                  <a:lnTo>
                    <a:pt x="1434211" y="230251"/>
                  </a:lnTo>
                  <a:lnTo>
                    <a:pt x="1402715" y="274955"/>
                  </a:lnTo>
                  <a:lnTo>
                    <a:pt x="1402334" y="275844"/>
                  </a:lnTo>
                  <a:lnTo>
                    <a:pt x="1401953" y="276606"/>
                  </a:lnTo>
                  <a:lnTo>
                    <a:pt x="1401699" y="277495"/>
                  </a:lnTo>
                  <a:lnTo>
                    <a:pt x="1401267" y="278765"/>
                  </a:lnTo>
                  <a:lnTo>
                    <a:pt x="1401191" y="281940"/>
                  </a:lnTo>
                  <a:lnTo>
                    <a:pt x="1401318" y="283083"/>
                  </a:lnTo>
                  <a:lnTo>
                    <a:pt x="1401572" y="284353"/>
                  </a:lnTo>
                  <a:lnTo>
                    <a:pt x="1401826" y="285877"/>
                  </a:lnTo>
                  <a:lnTo>
                    <a:pt x="1402080" y="287020"/>
                  </a:lnTo>
                  <a:lnTo>
                    <a:pt x="1402461" y="287909"/>
                  </a:lnTo>
                  <a:lnTo>
                    <a:pt x="1402842" y="288925"/>
                  </a:lnTo>
                  <a:lnTo>
                    <a:pt x="1403223" y="289560"/>
                  </a:lnTo>
                  <a:lnTo>
                    <a:pt x="1404366" y="290449"/>
                  </a:lnTo>
                  <a:lnTo>
                    <a:pt x="1405001" y="290830"/>
                  </a:lnTo>
                  <a:lnTo>
                    <a:pt x="1406525" y="291084"/>
                  </a:lnTo>
                  <a:lnTo>
                    <a:pt x="1407287" y="291084"/>
                  </a:lnTo>
                  <a:lnTo>
                    <a:pt x="1478153" y="280289"/>
                  </a:lnTo>
                  <a:lnTo>
                    <a:pt x="1478788" y="280289"/>
                  </a:lnTo>
                  <a:lnTo>
                    <a:pt x="1480693" y="278130"/>
                  </a:lnTo>
                  <a:lnTo>
                    <a:pt x="1480947" y="277495"/>
                  </a:lnTo>
                  <a:lnTo>
                    <a:pt x="1481074" y="276606"/>
                  </a:lnTo>
                  <a:close/>
                </a:path>
                <a:path w="2708910" h="493395">
                  <a:moveTo>
                    <a:pt x="1614424" y="169037"/>
                  </a:moveTo>
                  <a:lnTo>
                    <a:pt x="1611630" y="164973"/>
                  </a:lnTo>
                  <a:lnTo>
                    <a:pt x="1609344" y="164973"/>
                  </a:lnTo>
                  <a:lnTo>
                    <a:pt x="1607820" y="165100"/>
                  </a:lnTo>
                  <a:lnTo>
                    <a:pt x="1605915" y="165354"/>
                  </a:lnTo>
                  <a:lnTo>
                    <a:pt x="1603883" y="165735"/>
                  </a:lnTo>
                  <a:lnTo>
                    <a:pt x="1602232" y="165989"/>
                  </a:lnTo>
                  <a:lnTo>
                    <a:pt x="1601216" y="166370"/>
                  </a:lnTo>
                  <a:lnTo>
                    <a:pt x="1600073" y="166751"/>
                  </a:lnTo>
                  <a:lnTo>
                    <a:pt x="1599311" y="167132"/>
                  </a:lnTo>
                  <a:lnTo>
                    <a:pt x="1598803" y="167513"/>
                  </a:lnTo>
                  <a:lnTo>
                    <a:pt x="1598295" y="168021"/>
                  </a:lnTo>
                  <a:lnTo>
                    <a:pt x="1597914" y="168910"/>
                  </a:lnTo>
                  <a:lnTo>
                    <a:pt x="1597787" y="170180"/>
                  </a:lnTo>
                  <a:lnTo>
                    <a:pt x="1584198" y="244856"/>
                  </a:lnTo>
                  <a:lnTo>
                    <a:pt x="1583944" y="244856"/>
                  </a:lnTo>
                  <a:lnTo>
                    <a:pt x="1548130" y="178054"/>
                  </a:lnTo>
                  <a:lnTo>
                    <a:pt x="1547622" y="177292"/>
                  </a:lnTo>
                  <a:lnTo>
                    <a:pt x="1543685" y="175006"/>
                  </a:lnTo>
                  <a:lnTo>
                    <a:pt x="1542542" y="175133"/>
                  </a:lnTo>
                  <a:lnTo>
                    <a:pt x="1541399" y="175133"/>
                  </a:lnTo>
                  <a:lnTo>
                    <a:pt x="1539875" y="175387"/>
                  </a:lnTo>
                  <a:lnTo>
                    <a:pt x="1535938" y="175895"/>
                  </a:lnTo>
                  <a:lnTo>
                    <a:pt x="1534414" y="176276"/>
                  </a:lnTo>
                  <a:lnTo>
                    <a:pt x="1533271" y="176657"/>
                  </a:lnTo>
                  <a:lnTo>
                    <a:pt x="1532128" y="176911"/>
                  </a:lnTo>
                  <a:lnTo>
                    <a:pt x="1531366" y="177419"/>
                  </a:lnTo>
                  <a:lnTo>
                    <a:pt x="1530858" y="177927"/>
                  </a:lnTo>
                  <a:lnTo>
                    <a:pt x="1530477" y="178435"/>
                  </a:lnTo>
                  <a:lnTo>
                    <a:pt x="1530223" y="179070"/>
                  </a:lnTo>
                  <a:lnTo>
                    <a:pt x="1530477" y="180721"/>
                  </a:lnTo>
                  <a:lnTo>
                    <a:pt x="1530858" y="181737"/>
                  </a:lnTo>
                  <a:lnTo>
                    <a:pt x="1531620" y="183007"/>
                  </a:lnTo>
                  <a:lnTo>
                    <a:pt x="1575689" y="262382"/>
                  </a:lnTo>
                  <a:lnTo>
                    <a:pt x="1576451" y="263652"/>
                  </a:lnTo>
                  <a:lnTo>
                    <a:pt x="1577721" y="264668"/>
                  </a:lnTo>
                  <a:lnTo>
                    <a:pt x="1578356" y="265049"/>
                  </a:lnTo>
                  <a:lnTo>
                    <a:pt x="1578991" y="265176"/>
                  </a:lnTo>
                  <a:lnTo>
                    <a:pt x="1571244" y="298577"/>
                  </a:lnTo>
                  <a:lnTo>
                    <a:pt x="1571244" y="300101"/>
                  </a:lnTo>
                  <a:lnTo>
                    <a:pt x="1571498" y="300736"/>
                  </a:lnTo>
                  <a:lnTo>
                    <a:pt x="1571879" y="301117"/>
                  </a:lnTo>
                  <a:lnTo>
                    <a:pt x="1572514" y="301498"/>
                  </a:lnTo>
                  <a:lnTo>
                    <a:pt x="1573022" y="301752"/>
                  </a:lnTo>
                  <a:lnTo>
                    <a:pt x="1573911" y="301879"/>
                  </a:lnTo>
                  <a:lnTo>
                    <a:pt x="1574927" y="301879"/>
                  </a:lnTo>
                  <a:lnTo>
                    <a:pt x="1576070" y="302006"/>
                  </a:lnTo>
                  <a:lnTo>
                    <a:pt x="1577467" y="301879"/>
                  </a:lnTo>
                  <a:lnTo>
                    <a:pt x="1582420" y="301117"/>
                  </a:lnTo>
                  <a:lnTo>
                    <a:pt x="1584833" y="300482"/>
                  </a:lnTo>
                  <a:lnTo>
                    <a:pt x="1586357" y="299593"/>
                  </a:lnTo>
                  <a:lnTo>
                    <a:pt x="1587754" y="298831"/>
                  </a:lnTo>
                  <a:lnTo>
                    <a:pt x="1588643" y="297942"/>
                  </a:lnTo>
                  <a:lnTo>
                    <a:pt x="1588897" y="296799"/>
                  </a:lnTo>
                  <a:lnTo>
                    <a:pt x="1595793" y="262382"/>
                  </a:lnTo>
                  <a:lnTo>
                    <a:pt x="1599298" y="244856"/>
                  </a:lnTo>
                  <a:lnTo>
                    <a:pt x="1614424" y="169037"/>
                  </a:lnTo>
                  <a:close/>
                </a:path>
                <a:path w="2708910" h="493395">
                  <a:moveTo>
                    <a:pt x="1695069" y="161290"/>
                  </a:moveTo>
                  <a:lnTo>
                    <a:pt x="1694815" y="160020"/>
                  </a:lnTo>
                  <a:lnTo>
                    <a:pt x="1694688" y="158877"/>
                  </a:lnTo>
                  <a:lnTo>
                    <a:pt x="1694434" y="157861"/>
                  </a:lnTo>
                  <a:lnTo>
                    <a:pt x="1694053" y="156845"/>
                  </a:lnTo>
                  <a:lnTo>
                    <a:pt x="1693799" y="155956"/>
                  </a:lnTo>
                  <a:lnTo>
                    <a:pt x="1693418" y="155194"/>
                  </a:lnTo>
                  <a:lnTo>
                    <a:pt x="1693037" y="154686"/>
                  </a:lnTo>
                  <a:lnTo>
                    <a:pt x="1692783" y="154051"/>
                  </a:lnTo>
                  <a:lnTo>
                    <a:pt x="1692275" y="153670"/>
                  </a:lnTo>
                  <a:lnTo>
                    <a:pt x="1691894" y="153416"/>
                  </a:lnTo>
                  <a:lnTo>
                    <a:pt x="1691386" y="153162"/>
                  </a:lnTo>
                  <a:lnTo>
                    <a:pt x="1690370" y="153162"/>
                  </a:lnTo>
                  <a:lnTo>
                    <a:pt x="1621409" y="163576"/>
                  </a:lnTo>
                  <a:lnTo>
                    <a:pt x="1620393" y="163830"/>
                  </a:lnTo>
                  <a:lnTo>
                    <a:pt x="1620139" y="164211"/>
                  </a:lnTo>
                  <a:lnTo>
                    <a:pt x="1619758" y="164592"/>
                  </a:lnTo>
                  <a:lnTo>
                    <a:pt x="1619504" y="165100"/>
                  </a:lnTo>
                  <a:lnTo>
                    <a:pt x="1618996" y="166370"/>
                  </a:lnTo>
                  <a:lnTo>
                    <a:pt x="1618869" y="169037"/>
                  </a:lnTo>
                  <a:lnTo>
                    <a:pt x="1619123" y="171323"/>
                  </a:lnTo>
                  <a:lnTo>
                    <a:pt x="1622171" y="178054"/>
                  </a:lnTo>
                  <a:lnTo>
                    <a:pt x="1622552" y="178308"/>
                  </a:lnTo>
                  <a:lnTo>
                    <a:pt x="1623568" y="178308"/>
                  </a:lnTo>
                  <a:lnTo>
                    <a:pt x="1649984" y="174244"/>
                  </a:lnTo>
                  <a:lnTo>
                    <a:pt x="1661414" y="250190"/>
                  </a:lnTo>
                  <a:lnTo>
                    <a:pt x="1661668" y="251206"/>
                  </a:lnTo>
                  <a:lnTo>
                    <a:pt x="1662049" y="251460"/>
                  </a:lnTo>
                  <a:lnTo>
                    <a:pt x="1662303" y="251841"/>
                  </a:lnTo>
                  <a:lnTo>
                    <a:pt x="1662811" y="252095"/>
                  </a:lnTo>
                  <a:lnTo>
                    <a:pt x="1664081" y="252349"/>
                  </a:lnTo>
                  <a:lnTo>
                    <a:pt x="1664970" y="252476"/>
                  </a:lnTo>
                  <a:lnTo>
                    <a:pt x="1667129" y="252476"/>
                  </a:lnTo>
                  <a:lnTo>
                    <a:pt x="1668399" y="252222"/>
                  </a:lnTo>
                  <a:lnTo>
                    <a:pt x="1669923" y="252095"/>
                  </a:lnTo>
                  <a:lnTo>
                    <a:pt x="1671574" y="251841"/>
                  </a:lnTo>
                  <a:lnTo>
                    <a:pt x="1672971" y="251587"/>
                  </a:lnTo>
                  <a:lnTo>
                    <a:pt x="1673987" y="251206"/>
                  </a:lnTo>
                  <a:lnTo>
                    <a:pt x="1675003" y="250952"/>
                  </a:lnTo>
                  <a:lnTo>
                    <a:pt x="1675765" y="250698"/>
                  </a:lnTo>
                  <a:lnTo>
                    <a:pt x="1676781" y="249936"/>
                  </a:lnTo>
                  <a:lnTo>
                    <a:pt x="1677162" y="249555"/>
                  </a:lnTo>
                  <a:lnTo>
                    <a:pt x="1677670" y="248793"/>
                  </a:lnTo>
                  <a:lnTo>
                    <a:pt x="1677670" y="247777"/>
                  </a:lnTo>
                  <a:lnTo>
                    <a:pt x="1666468" y="174244"/>
                  </a:lnTo>
                  <a:lnTo>
                    <a:pt x="1666113" y="171831"/>
                  </a:lnTo>
                  <a:lnTo>
                    <a:pt x="1695069" y="165100"/>
                  </a:lnTo>
                  <a:lnTo>
                    <a:pt x="1695069" y="161290"/>
                  </a:lnTo>
                  <a:close/>
                </a:path>
                <a:path w="2708910" h="493395">
                  <a:moveTo>
                    <a:pt x="1799590" y="197866"/>
                  </a:moveTo>
                  <a:lnTo>
                    <a:pt x="1793570" y="165227"/>
                  </a:lnTo>
                  <a:lnTo>
                    <a:pt x="1791462" y="159766"/>
                  </a:lnTo>
                  <a:lnTo>
                    <a:pt x="1788617" y="155194"/>
                  </a:lnTo>
                  <a:lnTo>
                    <a:pt x="1788541" y="155067"/>
                  </a:lnTo>
                  <a:lnTo>
                    <a:pt x="1782445" y="148310"/>
                  </a:lnTo>
                  <a:lnTo>
                    <a:pt x="1782445" y="197866"/>
                  </a:lnTo>
                  <a:lnTo>
                    <a:pt x="1782064" y="204089"/>
                  </a:lnTo>
                  <a:lnTo>
                    <a:pt x="1774063" y="220472"/>
                  </a:lnTo>
                  <a:lnTo>
                    <a:pt x="1771523" y="222885"/>
                  </a:lnTo>
                  <a:lnTo>
                    <a:pt x="1768094" y="224282"/>
                  </a:lnTo>
                  <a:lnTo>
                    <a:pt x="1759712" y="225552"/>
                  </a:lnTo>
                  <a:lnTo>
                    <a:pt x="1755267" y="224790"/>
                  </a:lnTo>
                  <a:lnTo>
                    <a:pt x="1746377" y="220218"/>
                  </a:lnTo>
                  <a:lnTo>
                    <a:pt x="1741551" y="216789"/>
                  </a:lnTo>
                  <a:lnTo>
                    <a:pt x="1736217" y="211963"/>
                  </a:lnTo>
                  <a:lnTo>
                    <a:pt x="1731010" y="177038"/>
                  </a:lnTo>
                  <a:lnTo>
                    <a:pt x="1733042" y="173355"/>
                  </a:lnTo>
                  <a:lnTo>
                    <a:pt x="1754632" y="155829"/>
                  </a:lnTo>
                  <a:lnTo>
                    <a:pt x="1758823" y="155194"/>
                  </a:lnTo>
                  <a:lnTo>
                    <a:pt x="1778762" y="174625"/>
                  </a:lnTo>
                  <a:lnTo>
                    <a:pt x="1780159" y="178689"/>
                  </a:lnTo>
                  <a:lnTo>
                    <a:pt x="1781187" y="183134"/>
                  </a:lnTo>
                  <a:lnTo>
                    <a:pt x="1781810" y="187579"/>
                  </a:lnTo>
                  <a:lnTo>
                    <a:pt x="1782318" y="190881"/>
                  </a:lnTo>
                  <a:lnTo>
                    <a:pt x="1782445" y="197866"/>
                  </a:lnTo>
                  <a:lnTo>
                    <a:pt x="1782445" y="148310"/>
                  </a:lnTo>
                  <a:lnTo>
                    <a:pt x="1781556" y="147320"/>
                  </a:lnTo>
                  <a:lnTo>
                    <a:pt x="1777365" y="144526"/>
                  </a:lnTo>
                  <a:lnTo>
                    <a:pt x="1772539" y="142748"/>
                  </a:lnTo>
                  <a:lnTo>
                    <a:pt x="1767713" y="140843"/>
                  </a:lnTo>
                  <a:lnTo>
                    <a:pt x="1761998" y="140462"/>
                  </a:lnTo>
                  <a:lnTo>
                    <a:pt x="1755648" y="141478"/>
                  </a:lnTo>
                  <a:lnTo>
                    <a:pt x="1752727" y="141859"/>
                  </a:lnTo>
                  <a:lnTo>
                    <a:pt x="1749933" y="142621"/>
                  </a:lnTo>
                  <a:lnTo>
                    <a:pt x="1747393" y="143764"/>
                  </a:lnTo>
                  <a:lnTo>
                    <a:pt x="1744853" y="144780"/>
                  </a:lnTo>
                  <a:lnTo>
                    <a:pt x="1742440" y="146177"/>
                  </a:lnTo>
                  <a:lnTo>
                    <a:pt x="1740154" y="147955"/>
                  </a:lnTo>
                  <a:lnTo>
                    <a:pt x="1737868" y="149606"/>
                  </a:lnTo>
                  <a:lnTo>
                    <a:pt x="1726819" y="162433"/>
                  </a:lnTo>
                  <a:lnTo>
                    <a:pt x="1725002" y="150495"/>
                  </a:lnTo>
                  <a:lnTo>
                    <a:pt x="1724914" y="149987"/>
                  </a:lnTo>
                  <a:lnTo>
                    <a:pt x="1724660" y="149479"/>
                  </a:lnTo>
                  <a:lnTo>
                    <a:pt x="1724406" y="149225"/>
                  </a:lnTo>
                  <a:lnTo>
                    <a:pt x="1724152" y="148844"/>
                  </a:lnTo>
                  <a:lnTo>
                    <a:pt x="1723644" y="148590"/>
                  </a:lnTo>
                  <a:lnTo>
                    <a:pt x="1723009" y="148463"/>
                  </a:lnTo>
                  <a:lnTo>
                    <a:pt x="1722501" y="148336"/>
                  </a:lnTo>
                  <a:lnTo>
                    <a:pt x="1721739" y="148209"/>
                  </a:lnTo>
                  <a:lnTo>
                    <a:pt x="1720723" y="148209"/>
                  </a:lnTo>
                  <a:lnTo>
                    <a:pt x="1718818" y="148463"/>
                  </a:lnTo>
                  <a:lnTo>
                    <a:pt x="1717421" y="148590"/>
                  </a:lnTo>
                  <a:lnTo>
                    <a:pt x="1716024" y="148844"/>
                  </a:lnTo>
                  <a:lnTo>
                    <a:pt x="1715008" y="148971"/>
                  </a:lnTo>
                  <a:lnTo>
                    <a:pt x="1713230" y="149479"/>
                  </a:lnTo>
                  <a:lnTo>
                    <a:pt x="1712468" y="149733"/>
                  </a:lnTo>
                  <a:lnTo>
                    <a:pt x="1711960" y="150114"/>
                  </a:lnTo>
                  <a:lnTo>
                    <a:pt x="1711325" y="150495"/>
                  </a:lnTo>
                  <a:lnTo>
                    <a:pt x="1710817" y="151257"/>
                  </a:lnTo>
                  <a:lnTo>
                    <a:pt x="1710690" y="151638"/>
                  </a:lnTo>
                  <a:lnTo>
                    <a:pt x="1710690" y="152146"/>
                  </a:lnTo>
                  <a:lnTo>
                    <a:pt x="1710817" y="152654"/>
                  </a:lnTo>
                  <a:lnTo>
                    <a:pt x="1729270" y="275209"/>
                  </a:lnTo>
                  <a:lnTo>
                    <a:pt x="1729359" y="276225"/>
                  </a:lnTo>
                  <a:lnTo>
                    <a:pt x="1729613" y="276733"/>
                  </a:lnTo>
                  <a:lnTo>
                    <a:pt x="1729867" y="276987"/>
                  </a:lnTo>
                  <a:lnTo>
                    <a:pt x="1730121" y="277368"/>
                  </a:lnTo>
                  <a:lnTo>
                    <a:pt x="1730629" y="277622"/>
                  </a:lnTo>
                  <a:lnTo>
                    <a:pt x="1731264" y="277876"/>
                  </a:lnTo>
                  <a:lnTo>
                    <a:pt x="1732788" y="278130"/>
                  </a:lnTo>
                  <a:lnTo>
                    <a:pt x="1733931" y="278003"/>
                  </a:lnTo>
                  <a:lnTo>
                    <a:pt x="1734947" y="278003"/>
                  </a:lnTo>
                  <a:lnTo>
                    <a:pt x="1744218" y="275844"/>
                  </a:lnTo>
                  <a:lnTo>
                    <a:pt x="1744726" y="275590"/>
                  </a:lnTo>
                  <a:lnTo>
                    <a:pt x="1745107" y="275209"/>
                  </a:lnTo>
                  <a:lnTo>
                    <a:pt x="1745361" y="274701"/>
                  </a:lnTo>
                  <a:lnTo>
                    <a:pt x="1745488" y="274320"/>
                  </a:lnTo>
                  <a:lnTo>
                    <a:pt x="1745488" y="273304"/>
                  </a:lnTo>
                  <a:lnTo>
                    <a:pt x="1738884" y="229235"/>
                  </a:lnTo>
                  <a:lnTo>
                    <a:pt x="1741551" y="231140"/>
                  </a:lnTo>
                  <a:lnTo>
                    <a:pt x="1760220" y="238887"/>
                  </a:lnTo>
                  <a:lnTo>
                    <a:pt x="1762506" y="239141"/>
                  </a:lnTo>
                  <a:lnTo>
                    <a:pt x="1788121" y="229235"/>
                  </a:lnTo>
                  <a:lnTo>
                    <a:pt x="1791335" y="225806"/>
                  </a:lnTo>
                  <a:lnTo>
                    <a:pt x="1791462" y="225552"/>
                  </a:lnTo>
                  <a:lnTo>
                    <a:pt x="1793875" y="220980"/>
                  </a:lnTo>
                  <a:lnTo>
                    <a:pt x="1796542" y="216281"/>
                  </a:lnTo>
                  <a:lnTo>
                    <a:pt x="1798193" y="210693"/>
                  </a:lnTo>
                  <a:lnTo>
                    <a:pt x="1798967" y="204089"/>
                  </a:lnTo>
                  <a:lnTo>
                    <a:pt x="1799590" y="197866"/>
                  </a:lnTo>
                  <a:close/>
                </a:path>
                <a:path w="2708910" h="493395">
                  <a:moveTo>
                    <a:pt x="1896110" y="215773"/>
                  </a:moveTo>
                  <a:lnTo>
                    <a:pt x="1894954" y="208280"/>
                  </a:lnTo>
                  <a:lnTo>
                    <a:pt x="1890229" y="177165"/>
                  </a:lnTo>
                  <a:lnTo>
                    <a:pt x="1886204" y="150114"/>
                  </a:lnTo>
                  <a:lnTo>
                    <a:pt x="1884807" y="145415"/>
                  </a:lnTo>
                  <a:lnTo>
                    <a:pt x="1882381" y="140335"/>
                  </a:lnTo>
                  <a:lnTo>
                    <a:pt x="1881124" y="137541"/>
                  </a:lnTo>
                  <a:lnTo>
                    <a:pt x="1878584" y="134366"/>
                  </a:lnTo>
                  <a:lnTo>
                    <a:pt x="1876679" y="132994"/>
                  </a:lnTo>
                  <a:lnTo>
                    <a:pt x="1876679" y="195834"/>
                  </a:lnTo>
                  <a:lnTo>
                    <a:pt x="1873377" y="200914"/>
                  </a:lnTo>
                  <a:lnTo>
                    <a:pt x="1850136" y="213233"/>
                  </a:lnTo>
                  <a:lnTo>
                    <a:pt x="1845945" y="212471"/>
                  </a:lnTo>
                  <a:lnTo>
                    <a:pt x="1842643" y="210312"/>
                  </a:lnTo>
                  <a:lnTo>
                    <a:pt x="1839341" y="208026"/>
                  </a:lnTo>
                  <a:lnTo>
                    <a:pt x="1837309" y="204597"/>
                  </a:lnTo>
                  <a:lnTo>
                    <a:pt x="1836674" y="200025"/>
                  </a:lnTo>
                  <a:lnTo>
                    <a:pt x="1836166" y="197358"/>
                  </a:lnTo>
                  <a:lnTo>
                    <a:pt x="1873758" y="177165"/>
                  </a:lnTo>
                  <a:lnTo>
                    <a:pt x="1876679" y="195834"/>
                  </a:lnTo>
                  <a:lnTo>
                    <a:pt x="1876679" y="132994"/>
                  </a:lnTo>
                  <a:lnTo>
                    <a:pt x="1875409" y="132080"/>
                  </a:lnTo>
                  <a:lnTo>
                    <a:pt x="1872234" y="129667"/>
                  </a:lnTo>
                  <a:lnTo>
                    <a:pt x="1868297" y="128143"/>
                  </a:lnTo>
                  <a:lnTo>
                    <a:pt x="1859026" y="126619"/>
                  </a:lnTo>
                  <a:lnTo>
                    <a:pt x="1853565" y="126746"/>
                  </a:lnTo>
                  <a:lnTo>
                    <a:pt x="1843786" y="128143"/>
                  </a:lnTo>
                  <a:lnTo>
                    <a:pt x="1840484" y="128905"/>
                  </a:lnTo>
                  <a:lnTo>
                    <a:pt x="1837309" y="130048"/>
                  </a:lnTo>
                  <a:lnTo>
                    <a:pt x="1834007" y="131191"/>
                  </a:lnTo>
                  <a:lnTo>
                    <a:pt x="1816150" y="147320"/>
                  </a:lnTo>
                  <a:lnTo>
                    <a:pt x="1816354" y="148590"/>
                  </a:lnTo>
                  <a:lnTo>
                    <a:pt x="1816481" y="149606"/>
                  </a:lnTo>
                  <a:lnTo>
                    <a:pt x="1819148" y="154178"/>
                  </a:lnTo>
                  <a:lnTo>
                    <a:pt x="1819529" y="154432"/>
                  </a:lnTo>
                  <a:lnTo>
                    <a:pt x="1820545" y="154432"/>
                  </a:lnTo>
                  <a:lnTo>
                    <a:pt x="1821307" y="154305"/>
                  </a:lnTo>
                  <a:lnTo>
                    <a:pt x="1822450" y="153670"/>
                  </a:lnTo>
                  <a:lnTo>
                    <a:pt x="1823847" y="152400"/>
                  </a:lnTo>
                  <a:lnTo>
                    <a:pt x="1825371" y="151257"/>
                  </a:lnTo>
                  <a:lnTo>
                    <a:pt x="1854708" y="140335"/>
                  </a:lnTo>
                  <a:lnTo>
                    <a:pt x="1860042" y="141351"/>
                  </a:lnTo>
                  <a:lnTo>
                    <a:pt x="1862328" y="142367"/>
                  </a:lnTo>
                  <a:lnTo>
                    <a:pt x="1864106" y="143891"/>
                  </a:lnTo>
                  <a:lnTo>
                    <a:pt x="1866011" y="145288"/>
                  </a:lnTo>
                  <a:lnTo>
                    <a:pt x="1867535" y="147320"/>
                  </a:lnTo>
                  <a:lnTo>
                    <a:pt x="1868652" y="150114"/>
                  </a:lnTo>
                  <a:lnTo>
                    <a:pt x="1869694" y="152400"/>
                  </a:lnTo>
                  <a:lnTo>
                    <a:pt x="1870456" y="155321"/>
                  </a:lnTo>
                  <a:lnTo>
                    <a:pt x="1871091" y="158623"/>
                  </a:lnTo>
                  <a:lnTo>
                    <a:pt x="1872107" y="165481"/>
                  </a:lnTo>
                  <a:lnTo>
                    <a:pt x="1853057" y="168402"/>
                  </a:lnTo>
                  <a:lnTo>
                    <a:pt x="1846961" y="169926"/>
                  </a:lnTo>
                  <a:lnTo>
                    <a:pt x="1821307" y="189865"/>
                  </a:lnTo>
                  <a:lnTo>
                    <a:pt x="1819783" y="193802"/>
                  </a:lnTo>
                  <a:lnTo>
                    <a:pt x="1831594" y="221742"/>
                  </a:lnTo>
                  <a:lnTo>
                    <a:pt x="1834515" y="223647"/>
                  </a:lnTo>
                  <a:lnTo>
                    <a:pt x="1837944" y="224917"/>
                  </a:lnTo>
                  <a:lnTo>
                    <a:pt x="1845818" y="226187"/>
                  </a:lnTo>
                  <a:lnTo>
                    <a:pt x="1850136" y="226187"/>
                  </a:lnTo>
                  <a:lnTo>
                    <a:pt x="1877187" y="213233"/>
                  </a:lnTo>
                  <a:lnTo>
                    <a:pt x="1877441" y="212979"/>
                  </a:lnTo>
                  <a:lnTo>
                    <a:pt x="1880743" y="208280"/>
                  </a:lnTo>
                  <a:lnTo>
                    <a:pt x="1882013" y="217043"/>
                  </a:lnTo>
                  <a:lnTo>
                    <a:pt x="1882140" y="217805"/>
                  </a:lnTo>
                  <a:lnTo>
                    <a:pt x="1882521" y="218440"/>
                  </a:lnTo>
                  <a:lnTo>
                    <a:pt x="1883029" y="218694"/>
                  </a:lnTo>
                  <a:lnTo>
                    <a:pt x="1883537" y="219075"/>
                  </a:lnTo>
                  <a:lnTo>
                    <a:pt x="1884299" y="219202"/>
                  </a:lnTo>
                  <a:lnTo>
                    <a:pt x="1885315" y="219329"/>
                  </a:lnTo>
                  <a:lnTo>
                    <a:pt x="1886331" y="219329"/>
                  </a:lnTo>
                  <a:lnTo>
                    <a:pt x="1895856" y="216408"/>
                  </a:lnTo>
                  <a:lnTo>
                    <a:pt x="1896110" y="215773"/>
                  </a:lnTo>
                  <a:close/>
                </a:path>
                <a:path w="2708910" h="493395">
                  <a:moveTo>
                    <a:pt x="1975434" y="122301"/>
                  </a:moveTo>
                  <a:lnTo>
                    <a:pt x="1975358" y="119126"/>
                  </a:lnTo>
                  <a:lnTo>
                    <a:pt x="1975104" y="117729"/>
                  </a:lnTo>
                  <a:lnTo>
                    <a:pt x="1974977" y="116586"/>
                  </a:lnTo>
                  <a:lnTo>
                    <a:pt x="1974723" y="115570"/>
                  </a:lnTo>
                  <a:lnTo>
                    <a:pt x="1974342" y="114681"/>
                  </a:lnTo>
                  <a:lnTo>
                    <a:pt x="1974088" y="113665"/>
                  </a:lnTo>
                  <a:lnTo>
                    <a:pt x="1973453" y="112395"/>
                  </a:lnTo>
                  <a:lnTo>
                    <a:pt x="1973072" y="111760"/>
                  </a:lnTo>
                  <a:lnTo>
                    <a:pt x="1972691" y="111379"/>
                  </a:lnTo>
                  <a:lnTo>
                    <a:pt x="1971675" y="110871"/>
                  </a:lnTo>
                  <a:lnTo>
                    <a:pt x="1970659" y="110871"/>
                  </a:lnTo>
                  <a:lnTo>
                    <a:pt x="1901698" y="121285"/>
                  </a:lnTo>
                  <a:lnTo>
                    <a:pt x="1899158" y="126873"/>
                  </a:lnTo>
                  <a:lnTo>
                    <a:pt x="1899412" y="129032"/>
                  </a:lnTo>
                  <a:lnTo>
                    <a:pt x="1899666" y="130429"/>
                  </a:lnTo>
                  <a:lnTo>
                    <a:pt x="1900174" y="132461"/>
                  </a:lnTo>
                  <a:lnTo>
                    <a:pt x="1900555" y="133350"/>
                  </a:lnTo>
                  <a:lnTo>
                    <a:pt x="1900809" y="134112"/>
                  </a:lnTo>
                  <a:lnTo>
                    <a:pt x="1901571" y="135128"/>
                  </a:lnTo>
                  <a:lnTo>
                    <a:pt x="1901952" y="135509"/>
                  </a:lnTo>
                  <a:lnTo>
                    <a:pt x="1902460" y="135763"/>
                  </a:lnTo>
                  <a:lnTo>
                    <a:pt x="1902841" y="136017"/>
                  </a:lnTo>
                  <a:lnTo>
                    <a:pt x="1903349" y="136144"/>
                  </a:lnTo>
                  <a:lnTo>
                    <a:pt x="1903857" y="136017"/>
                  </a:lnTo>
                  <a:lnTo>
                    <a:pt x="1930273" y="132080"/>
                  </a:lnTo>
                  <a:lnTo>
                    <a:pt x="1941703" y="208026"/>
                  </a:lnTo>
                  <a:lnTo>
                    <a:pt x="1943735" y="209931"/>
                  </a:lnTo>
                  <a:lnTo>
                    <a:pt x="1944370" y="210185"/>
                  </a:lnTo>
                  <a:lnTo>
                    <a:pt x="1947418" y="210185"/>
                  </a:lnTo>
                  <a:lnTo>
                    <a:pt x="1948688" y="210058"/>
                  </a:lnTo>
                  <a:lnTo>
                    <a:pt x="1951863" y="209550"/>
                  </a:lnTo>
                  <a:lnTo>
                    <a:pt x="1953260" y="209296"/>
                  </a:lnTo>
                  <a:lnTo>
                    <a:pt x="1954276" y="209042"/>
                  </a:lnTo>
                  <a:lnTo>
                    <a:pt x="1955292" y="208661"/>
                  </a:lnTo>
                  <a:lnTo>
                    <a:pt x="1956054" y="208407"/>
                  </a:lnTo>
                  <a:lnTo>
                    <a:pt x="1956562" y="208026"/>
                  </a:lnTo>
                  <a:lnTo>
                    <a:pt x="1957197" y="207645"/>
                  </a:lnTo>
                  <a:lnTo>
                    <a:pt x="1957959" y="206502"/>
                  </a:lnTo>
                  <a:lnTo>
                    <a:pt x="1957959" y="205486"/>
                  </a:lnTo>
                  <a:lnTo>
                    <a:pt x="1946910" y="132080"/>
                  </a:lnTo>
                  <a:lnTo>
                    <a:pt x="1946529" y="129540"/>
                  </a:lnTo>
                  <a:lnTo>
                    <a:pt x="1972945" y="125603"/>
                  </a:lnTo>
                  <a:lnTo>
                    <a:pt x="1973961" y="125349"/>
                  </a:lnTo>
                  <a:lnTo>
                    <a:pt x="1974342" y="124968"/>
                  </a:lnTo>
                  <a:lnTo>
                    <a:pt x="1974596" y="124587"/>
                  </a:lnTo>
                  <a:lnTo>
                    <a:pt x="1974977" y="124079"/>
                  </a:lnTo>
                  <a:lnTo>
                    <a:pt x="1975104" y="123444"/>
                  </a:lnTo>
                  <a:lnTo>
                    <a:pt x="1975358" y="122809"/>
                  </a:lnTo>
                  <a:lnTo>
                    <a:pt x="1975434" y="122301"/>
                  </a:lnTo>
                  <a:close/>
                </a:path>
                <a:path w="2708910" h="493395">
                  <a:moveTo>
                    <a:pt x="2082800" y="186817"/>
                  </a:moveTo>
                  <a:lnTo>
                    <a:pt x="2073122" y="122936"/>
                  </a:lnTo>
                  <a:lnTo>
                    <a:pt x="2069553" y="99314"/>
                  </a:lnTo>
                  <a:lnTo>
                    <a:pt x="2069465" y="98171"/>
                  </a:lnTo>
                  <a:lnTo>
                    <a:pt x="2069211" y="97663"/>
                  </a:lnTo>
                  <a:lnTo>
                    <a:pt x="2068957" y="97282"/>
                  </a:lnTo>
                  <a:lnTo>
                    <a:pt x="2068703" y="97028"/>
                  </a:lnTo>
                  <a:lnTo>
                    <a:pt x="2068195" y="96647"/>
                  </a:lnTo>
                  <a:lnTo>
                    <a:pt x="2067560" y="96520"/>
                  </a:lnTo>
                  <a:lnTo>
                    <a:pt x="2067052" y="96393"/>
                  </a:lnTo>
                  <a:lnTo>
                    <a:pt x="2066290" y="96266"/>
                  </a:lnTo>
                  <a:lnTo>
                    <a:pt x="2065274" y="96266"/>
                  </a:lnTo>
                  <a:lnTo>
                    <a:pt x="2064385" y="96393"/>
                  </a:lnTo>
                  <a:lnTo>
                    <a:pt x="2061845" y="96647"/>
                  </a:lnTo>
                  <a:lnTo>
                    <a:pt x="2060448" y="96901"/>
                  </a:lnTo>
                  <a:lnTo>
                    <a:pt x="2059305" y="97155"/>
                  </a:lnTo>
                  <a:lnTo>
                    <a:pt x="2058543" y="97409"/>
                  </a:lnTo>
                  <a:lnTo>
                    <a:pt x="2057654" y="97536"/>
                  </a:lnTo>
                  <a:lnTo>
                    <a:pt x="2056892" y="97790"/>
                  </a:lnTo>
                  <a:lnTo>
                    <a:pt x="2056384" y="98171"/>
                  </a:lnTo>
                  <a:lnTo>
                    <a:pt x="2055749" y="98552"/>
                  </a:lnTo>
                  <a:lnTo>
                    <a:pt x="2055241" y="98933"/>
                  </a:lnTo>
                  <a:lnTo>
                    <a:pt x="2054987" y="99314"/>
                  </a:lnTo>
                  <a:lnTo>
                    <a:pt x="2054225" y="100330"/>
                  </a:lnTo>
                  <a:lnTo>
                    <a:pt x="2023872" y="158369"/>
                  </a:lnTo>
                  <a:lnTo>
                    <a:pt x="2021078" y="163449"/>
                  </a:lnTo>
                  <a:lnTo>
                    <a:pt x="2018792" y="168783"/>
                  </a:lnTo>
                  <a:lnTo>
                    <a:pt x="2017534" y="171577"/>
                  </a:lnTo>
                  <a:lnTo>
                    <a:pt x="2016506" y="174117"/>
                  </a:lnTo>
                  <a:lnTo>
                    <a:pt x="2016353" y="171323"/>
                  </a:lnTo>
                  <a:lnTo>
                    <a:pt x="2015617" y="163957"/>
                  </a:lnTo>
                  <a:lnTo>
                    <a:pt x="2007209" y="107823"/>
                  </a:lnTo>
                  <a:lnTo>
                    <a:pt x="2007108" y="106934"/>
                  </a:lnTo>
                  <a:lnTo>
                    <a:pt x="2006346" y="106299"/>
                  </a:lnTo>
                  <a:lnTo>
                    <a:pt x="2005076" y="106045"/>
                  </a:lnTo>
                  <a:lnTo>
                    <a:pt x="2003933" y="105664"/>
                  </a:lnTo>
                  <a:lnTo>
                    <a:pt x="1991106" y="110363"/>
                  </a:lnTo>
                  <a:lnTo>
                    <a:pt x="2004314" y="197866"/>
                  </a:lnTo>
                  <a:lnTo>
                    <a:pt x="2004441" y="199136"/>
                  </a:lnTo>
                  <a:lnTo>
                    <a:pt x="2006854" y="200787"/>
                  </a:lnTo>
                  <a:lnTo>
                    <a:pt x="2009394" y="200787"/>
                  </a:lnTo>
                  <a:lnTo>
                    <a:pt x="2012061" y="200533"/>
                  </a:lnTo>
                  <a:lnTo>
                    <a:pt x="2013331" y="200279"/>
                  </a:lnTo>
                  <a:lnTo>
                    <a:pt x="2014347" y="200025"/>
                  </a:lnTo>
                  <a:lnTo>
                    <a:pt x="2015236" y="199898"/>
                  </a:lnTo>
                  <a:lnTo>
                    <a:pt x="2015998" y="199644"/>
                  </a:lnTo>
                  <a:lnTo>
                    <a:pt x="2016633" y="199390"/>
                  </a:lnTo>
                  <a:lnTo>
                    <a:pt x="2017268" y="199009"/>
                  </a:lnTo>
                  <a:lnTo>
                    <a:pt x="2017776" y="198755"/>
                  </a:lnTo>
                  <a:lnTo>
                    <a:pt x="2018157" y="198374"/>
                  </a:lnTo>
                  <a:lnTo>
                    <a:pt x="2018411" y="197866"/>
                  </a:lnTo>
                  <a:lnTo>
                    <a:pt x="2018792" y="197485"/>
                  </a:lnTo>
                  <a:lnTo>
                    <a:pt x="2019046" y="196977"/>
                  </a:lnTo>
                  <a:lnTo>
                    <a:pt x="2019427" y="196342"/>
                  </a:lnTo>
                  <a:lnTo>
                    <a:pt x="2031085" y="174117"/>
                  </a:lnTo>
                  <a:lnTo>
                    <a:pt x="2049145" y="139700"/>
                  </a:lnTo>
                  <a:lnTo>
                    <a:pt x="2050542" y="136906"/>
                  </a:lnTo>
                  <a:lnTo>
                    <a:pt x="2052066" y="134112"/>
                  </a:lnTo>
                  <a:lnTo>
                    <a:pt x="2054860" y="128524"/>
                  </a:lnTo>
                  <a:lnTo>
                    <a:pt x="2056231" y="125476"/>
                  </a:lnTo>
                  <a:lnTo>
                    <a:pt x="2057273" y="122936"/>
                  </a:lnTo>
                  <a:lnTo>
                    <a:pt x="2057412" y="125730"/>
                  </a:lnTo>
                  <a:lnTo>
                    <a:pt x="2066620" y="189865"/>
                  </a:lnTo>
                  <a:lnTo>
                    <a:pt x="2069338" y="191389"/>
                  </a:lnTo>
                  <a:lnTo>
                    <a:pt x="2072259" y="191389"/>
                  </a:lnTo>
                  <a:lnTo>
                    <a:pt x="2073656" y="191262"/>
                  </a:lnTo>
                  <a:lnTo>
                    <a:pt x="2078101" y="190500"/>
                  </a:lnTo>
                  <a:lnTo>
                    <a:pt x="2079117" y="190119"/>
                  </a:lnTo>
                  <a:lnTo>
                    <a:pt x="2080133" y="189865"/>
                  </a:lnTo>
                  <a:lnTo>
                    <a:pt x="2080895" y="189611"/>
                  </a:lnTo>
                  <a:lnTo>
                    <a:pt x="2081403" y="189230"/>
                  </a:lnTo>
                  <a:lnTo>
                    <a:pt x="2082038" y="188976"/>
                  </a:lnTo>
                  <a:lnTo>
                    <a:pt x="2082419" y="188595"/>
                  </a:lnTo>
                  <a:lnTo>
                    <a:pt x="2082546" y="188214"/>
                  </a:lnTo>
                  <a:lnTo>
                    <a:pt x="2082800" y="187706"/>
                  </a:lnTo>
                  <a:lnTo>
                    <a:pt x="2082800" y="186817"/>
                  </a:lnTo>
                  <a:close/>
                </a:path>
                <a:path w="2708910" h="493395">
                  <a:moveTo>
                    <a:pt x="2185162" y="172212"/>
                  </a:moveTo>
                  <a:lnTo>
                    <a:pt x="2185136" y="171196"/>
                  </a:lnTo>
                  <a:lnTo>
                    <a:pt x="2173998" y="96774"/>
                  </a:lnTo>
                  <a:lnTo>
                    <a:pt x="2172462" y="86487"/>
                  </a:lnTo>
                  <a:lnTo>
                    <a:pt x="2172081" y="84582"/>
                  </a:lnTo>
                  <a:lnTo>
                    <a:pt x="2171446" y="83185"/>
                  </a:lnTo>
                  <a:lnTo>
                    <a:pt x="2170430" y="82423"/>
                  </a:lnTo>
                  <a:lnTo>
                    <a:pt x="2169414" y="81534"/>
                  </a:lnTo>
                  <a:lnTo>
                    <a:pt x="2168144" y="81280"/>
                  </a:lnTo>
                  <a:lnTo>
                    <a:pt x="2166620" y="81534"/>
                  </a:lnTo>
                  <a:lnTo>
                    <a:pt x="2121408" y="88265"/>
                  </a:lnTo>
                  <a:lnTo>
                    <a:pt x="2119884" y="88519"/>
                  </a:lnTo>
                  <a:lnTo>
                    <a:pt x="2118741" y="89154"/>
                  </a:lnTo>
                  <a:lnTo>
                    <a:pt x="2118106" y="90297"/>
                  </a:lnTo>
                  <a:lnTo>
                    <a:pt x="2117471" y="91313"/>
                  </a:lnTo>
                  <a:lnTo>
                    <a:pt x="2117344" y="94869"/>
                  </a:lnTo>
                  <a:lnTo>
                    <a:pt x="2117598" y="101917"/>
                  </a:lnTo>
                  <a:lnTo>
                    <a:pt x="2117801" y="108572"/>
                  </a:lnTo>
                  <a:lnTo>
                    <a:pt x="2117928" y="114820"/>
                  </a:lnTo>
                  <a:lnTo>
                    <a:pt x="2117966" y="128778"/>
                  </a:lnTo>
                  <a:lnTo>
                    <a:pt x="2117852" y="134747"/>
                  </a:lnTo>
                  <a:lnTo>
                    <a:pt x="2117344" y="140335"/>
                  </a:lnTo>
                  <a:lnTo>
                    <a:pt x="2116963" y="146050"/>
                  </a:lnTo>
                  <a:lnTo>
                    <a:pt x="2116328" y="150876"/>
                  </a:lnTo>
                  <a:lnTo>
                    <a:pt x="2115312" y="154813"/>
                  </a:lnTo>
                  <a:lnTo>
                    <a:pt x="2114423" y="158750"/>
                  </a:lnTo>
                  <a:lnTo>
                    <a:pt x="2113280" y="162052"/>
                  </a:lnTo>
                  <a:lnTo>
                    <a:pt x="2111883" y="164719"/>
                  </a:lnTo>
                  <a:lnTo>
                    <a:pt x="2110613" y="167259"/>
                  </a:lnTo>
                  <a:lnTo>
                    <a:pt x="2108962" y="169164"/>
                  </a:lnTo>
                  <a:lnTo>
                    <a:pt x="2107184" y="170434"/>
                  </a:lnTo>
                  <a:lnTo>
                    <a:pt x="2105406" y="171831"/>
                  </a:lnTo>
                  <a:lnTo>
                    <a:pt x="2103374" y="172593"/>
                  </a:lnTo>
                  <a:lnTo>
                    <a:pt x="2101215" y="172974"/>
                  </a:lnTo>
                  <a:lnTo>
                    <a:pt x="2100707" y="172974"/>
                  </a:lnTo>
                  <a:lnTo>
                    <a:pt x="2100326" y="173228"/>
                  </a:lnTo>
                  <a:lnTo>
                    <a:pt x="2099183" y="178181"/>
                  </a:lnTo>
                  <a:lnTo>
                    <a:pt x="2099310" y="179451"/>
                  </a:lnTo>
                  <a:lnTo>
                    <a:pt x="2102485" y="187706"/>
                  </a:lnTo>
                  <a:lnTo>
                    <a:pt x="2102866" y="187833"/>
                  </a:lnTo>
                  <a:lnTo>
                    <a:pt x="2103374" y="187833"/>
                  </a:lnTo>
                  <a:lnTo>
                    <a:pt x="2104009" y="187706"/>
                  </a:lnTo>
                  <a:lnTo>
                    <a:pt x="2107565" y="187198"/>
                  </a:lnTo>
                  <a:lnTo>
                    <a:pt x="2110867" y="186182"/>
                  </a:lnTo>
                  <a:lnTo>
                    <a:pt x="2113915" y="184531"/>
                  </a:lnTo>
                  <a:lnTo>
                    <a:pt x="2116836" y="183007"/>
                  </a:lnTo>
                  <a:lnTo>
                    <a:pt x="2131695" y="150622"/>
                  </a:lnTo>
                  <a:lnTo>
                    <a:pt x="2132711" y="144399"/>
                  </a:lnTo>
                  <a:lnTo>
                    <a:pt x="2133219" y="137033"/>
                  </a:lnTo>
                  <a:lnTo>
                    <a:pt x="2133473" y="128778"/>
                  </a:lnTo>
                  <a:lnTo>
                    <a:pt x="2133549" y="114820"/>
                  </a:lnTo>
                  <a:lnTo>
                    <a:pt x="2133396" y="108153"/>
                  </a:lnTo>
                  <a:lnTo>
                    <a:pt x="2133092" y="100457"/>
                  </a:lnTo>
                  <a:lnTo>
                    <a:pt x="2157349" y="96774"/>
                  </a:lnTo>
                  <a:lnTo>
                    <a:pt x="2168906" y="173736"/>
                  </a:lnTo>
                  <a:lnTo>
                    <a:pt x="2172462" y="176022"/>
                  </a:lnTo>
                  <a:lnTo>
                    <a:pt x="2173605" y="175895"/>
                  </a:lnTo>
                  <a:lnTo>
                    <a:pt x="2174621" y="175895"/>
                  </a:lnTo>
                  <a:lnTo>
                    <a:pt x="2183892" y="173736"/>
                  </a:lnTo>
                  <a:lnTo>
                    <a:pt x="2184400" y="173482"/>
                  </a:lnTo>
                  <a:lnTo>
                    <a:pt x="2184781" y="173101"/>
                  </a:lnTo>
                  <a:lnTo>
                    <a:pt x="2185035" y="172720"/>
                  </a:lnTo>
                  <a:lnTo>
                    <a:pt x="2185162" y="172212"/>
                  </a:lnTo>
                  <a:close/>
                </a:path>
                <a:path w="2708910" h="493395">
                  <a:moveTo>
                    <a:pt x="2281682" y="158242"/>
                  </a:moveTo>
                  <a:lnTo>
                    <a:pt x="2281580" y="156210"/>
                  </a:lnTo>
                  <a:lnTo>
                    <a:pt x="2280666" y="150114"/>
                  </a:lnTo>
                  <a:lnTo>
                    <a:pt x="2276017" y="118999"/>
                  </a:lnTo>
                  <a:lnTo>
                    <a:pt x="2271903" y="91948"/>
                  </a:lnTo>
                  <a:lnTo>
                    <a:pt x="2270633" y="87249"/>
                  </a:lnTo>
                  <a:lnTo>
                    <a:pt x="2268232" y="82296"/>
                  </a:lnTo>
                  <a:lnTo>
                    <a:pt x="2266823" y="79375"/>
                  </a:lnTo>
                  <a:lnTo>
                    <a:pt x="2264410" y="76200"/>
                  </a:lnTo>
                  <a:lnTo>
                    <a:pt x="2262378" y="74739"/>
                  </a:lnTo>
                  <a:lnTo>
                    <a:pt x="2262378" y="137668"/>
                  </a:lnTo>
                  <a:lnTo>
                    <a:pt x="2259076" y="142748"/>
                  </a:lnTo>
                  <a:lnTo>
                    <a:pt x="2255774" y="146685"/>
                  </a:lnTo>
                  <a:lnTo>
                    <a:pt x="2249170" y="152019"/>
                  </a:lnTo>
                  <a:lnTo>
                    <a:pt x="2245487" y="153670"/>
                  </a:lnTo>
                  <a:lnTo>
                    <a:pt x="2235962" y="155067"/>
                  </a:lnTo>
                  <a:lnTo>
                    <a:pt x="2231771" y="154432"/>
                  </a:lnTo>
                  <a:lnTo>
                    <a:pt x="2228469" y="152146"/>
                  </a:lnTo>
                  <a:lnTo>
                    <a:pt x="2225040" y="149860"/>
                  </a:lnTo>
                  <a:lnTo>
                    <a:pt x="2223135" y="146431"/>
                  </a:lnTo>
                  <a:lnTo>
                    <a:pt x="2222373" y="141859"/>
                  </a:lnTo>
                  <a:lnTo>
                    <a:pt x="2221992" y="139192"/>
                  </a:lnTo>
                  <a:lnTo>
                    <a:pt x="2222119" y="136779"/>
                  </a:lnTo>
                  <a:lnTo>
                    <a:pt x="2222881" y="134493"/>
                  </a:lnTo>
                  <a:lnTo>
                    <a:pt x="2223516" y="132334"/>
                  </a:lnTo>
                  <a:lnTo>
                    <a:pt x="2259584" y="118999"/>
                  </a:lnTo>
                  <a:lnTo>
                    <a:pt x="2262378" y="137668"/>
                  </a:lnTo>
                  <a:lnTo>
                    <a:pt x="2262378" y="74739"/>
                  </a:lnTo>
                  <a:lnTo>
                    <a:pt x="2261235" y="73914"/>
                  </a:lnTo>
                  <a:lnTo>
                    <a:pt x="2258060" y="71501"/>
                  </a:lnTo>
                  <a:lnTo>
                    <a:pt x="2254123" y="69977"/>
                  </a:lnTo>
                  <a:lnTo>
                    <a:pt x="2244852" y="68453"/>
                  </a:lnTo>
                  <a:lnTo>
                    <a:pt x="2239391" y="68580"/>
                  </a:lnTo>
                  <a:lnTo>
                    <a:pt x="2229612" y="69977"/>
                  </a:lnTo>
                  <a:lnTo>
                    <a:pt x="2201926" y="88773"/>
                  </a:lnTo>
                  <a:lnTo>
                    <a:pt x="2202180" y="90424"/>
                  </a:lnTo>
                  <a:lnTo>
                    <a:pt x="2202434" y="92329"/>
                  </a:lnTo>
                  <a:lnTo>
                    <a:pt x="2202942" y="93853"/>
                  </a:lnTo>
                  <a:lnTo>
                    <a:pt x="2203323" y="94615"/>
                  </a:lnTo>
                  <a:lnTo>
                    <a:pt x="2203704" y="94996"/>
                  </a:lnTo>
                  <a:lnTo>
                    <a:pt x="2204085" y="95504"/>
                  </a:lnTo>
                  <a:lnTo>
                    <a:pt x="2204466" y="95885"/>
                  </a:lnTo>
                  <a:lnTo>
                    <a:pt x="2204847" y="96012"/>
                  </a:lnTo>
                  <a:lnTo>
                    <a:pt x="2205355" y="96266"/>
                  </a:lnTo>
                  <a:lnTo>
                    <a:pt x="2206371" y="96266"/>
                  </a:lnTo>
                  <a:lnTo>
                    <a:pt x="2207133" y="96139"/>
                  </a:lnTo>
                  <a:lnTo>
                    <a:pt x="2208276" y="95504"/>
                  </a:lnTo>
                  <a:lnTo>
                    <a:pt x="2209673" y="94234"/>
                  </a:lnTo>
                  <a:lnTo>
                    <a:pt x="2211197" y="93091"/>
                  </a:lnTo>
                  <a:lnTo>
                    <a:pt x="2212975" y="91694"/>
                  </a:lnTo>
                  <a:lnTo>
                    <a:pt x="2215134" y="90297"/>
                  </a:lnTo>
                  <a:lnTo>
                    <a:pt x="2217420" y="88773"/>
                  </a:lnTo>
                  <a:lnTo>
                    <a:pt x="2237232" y="82296"/>
                  </a:lnTo>
                  <a:lnTo>
                    <a:pt x="2240407" y="82296"/>
                  </a:lnTo>
                  <a:lnTo>
                    <a:pt x="2257793" y="107442"/>
                  </a:lnTo>
                  <a:lnTo>
                    <a:pt x="2238883" y="110236"/>
                  </a:lnTo>
                  <a:lnTo>
                    <a:pt x="2232787" y="111760"/>
                  </a:lnTo>
                  <a:lnTo>
                    <a:pt x="2207133" y="131699"/>
                  </a:lnTo>
                  <a:lnTo>
                    <a:pt x="2205609" y="135763"/>
                  </a:lnTo>
                  <a:lnTo>
                    <a:pt x="2205228" y="140208"/>
                  </a:lnTo>
                  <a:lnTo>
                    <a:pt x="2206625" y="149352"/>
                  </a:lnTo>
                  <a:lnTo>
                    <a:pt x="2207895" y="153035"/>
                  </a:lnTo>
                  <a:lnTo>
                    <a:pt x="2209927" y="156210"/>
                  </a:lnTo>
                  <a:lnTo>
                    <a:pt x="2211832" y="159258"/>
                  </a:lnTo>
                  <a:lnTo>
                    <a:pt x="2214372" y="161798"/>
                  </a:lnTo>
                  <a:lnTo>
                    <a:pt x="2217293" y="163576"/>
                  </a:lnTo>
                  <a:lnTo>
                    <a:pt x="2220341" y="165481"/>
                  </a:lnTo>
                  <a:lnTo>
                    <a:pt x="2223770" y="166751"/>
                  </a:lnTo>
                  <a:lnTo>
                    <a:pt x="2231644" y="168021"/>
                  </a:lnTo>
                  <a:lnTo>
                    <a:pt x="2235962" y="168021"/>
                  </a:lnTo>
                  <a:lnTo>
                    <a:pt x="2266429" y="150114"/>
                  </a:lnTo>
                  <a:lnTo>
                    <a:pt x="2267940" y="159639"/>
                  </a:lnTo>
                  <a:lnTo>
                    <a:pt x="2268016" y="159893"/>
                  </a:lnTo>
                  <a:lnTo>
                    <a:pt x="2268220" y="160274"/>
                  </a:lnTo>
                  <a:lnTo>
                    <a:pt x="2268728" y="160528"/>
                  </a:lnTo>
                  <a:lnTo>
                    <a:pt x="2269236" y="160909"/>
                  </a:lnTo>
                  <a:lnTo>
                    <a:pt x="2271141" y="161163"/>
                  </a:lnTo>
                  <a:lnTo>
                    <a:pt x="2272157" y="161163"/>
                  </a:lnTo>
                  <a:lnTo>
                    <a:pt x="2273541" y="161036"/>
                  </a:lnTo>
                  <a:lnTo>
                    <a:pt x="2276983" y="160528"/>
                  </a:lnTo>
                  <a:lnTo>
                    <a:pt x="2278253" y="160274"/>
                  </a:lnTo>
                  <a:lnTo>
                    <a:pt x="2279129" y="159893"/>
                  </a:lnTo>
                  <a:lnTo>
                    <a:pt x="2280018" y="159639"/>
                  </a:lnTo>
                  <a:lnTo>
                    <a:pt x="2280780" y="159131"/>
                  </a:lnTo>
                  <a:lnTo>
                    <a:pt x="2281682" y="158242"/>
                  </a:lnTo>
                  <a:close/>
                </a:path>
                <a:path w="2708910" h="493395">
                  <a:moveTo>
                    <a:pt x="2415540" y="127889"/>
                  </a:moveTo>
                  <a:lnTo>
                    <a:pt x="2415451" y="124333"/>
                  </a:lnTo>
                  <a:lnTo>
                    <a:pt x="2415286" y="122936"/>
                  </a:lnTo>
                  <a:lnTo>
                    <a:pt x="2415032" y="121539"/>
                  </a:lnTo>
                  <a:lnTo>
                    <a:pt x="2414905" y="120523"/>
                  </a:lnTo>
                  <a:lnTo>
                    <a:pt x="2414397" y="118618"/>
                  </a:lnTo>
                  <a:lnTo>
                    <a:pt x="2414143" y="117856"/>
                  </a:lnTo>
                  <a:lnTo>
                    <a:pt x="2413762" y="117221"/>
                  </a:lnTo>
                  <a:lnTo>
                    <a:pt x="2413508" y="116713"/>
                  </a:lnTo>
                  <a:lnTo>
                    <a:pt x="2413127" y="116332"/>
                  </a:lnTo>
                  <a:lnTo>
                    <a:pt x="2412365" y="115824"/>
                  </a:lnTo>
                  <a:lnTo>
                    <a:pt x="2411476" y="115824"/>
                  </a:lnTo>
                  <a:lnTo>
                    <a:pt x="2410714" y="115951"/>
                  </a:lnTo>
                  <a:lnTo>
                    <a:pt x="2409698" y="116713"/>
                  </a:lnTo>
                  <a:lnTo>
                    <a:pt x="2408555" y="118110"/>
                  </a:lnTo>
                  <a:lnTo>
                    <a:pt x="2405761" y="120904"/>
                  </a:lnTo>
                  <a:lnTo>
                    <a:pt x="2387727" y="130810"/>
                  </a:lnTo>
                  <a:lnTo>
                    <a:pt x="2383790" y="131445"/>
                  </a:lnTo>
                  <a:lnTo>
                    <a:pt x="2380107" y="131318"/>
                  </a:lnTo>
                  <a:lnTo>
                    <a:pt x="2376932" y="130302"/>
                  </a:lnTo>
                  <a:lnTo>
                    <a:pt x="2373630" y="129413"/>
                  </a:lnTo>
                  <a:lnTo>
                    <a:pt x="2370836" y="127635"/>
                  </a:lnTo>
                  <a:lnTo>
                    <a:pt x="2365756" y="122555"/>
                  </a:lnTo>
                  <a:lnTo>
                    <a:pt x="2363597" y="119126"/>
                  </a:lnTo>
                  <a:lnTo>
                    <a:pt x="2361946" y="115062"/>
                  </a:lnTo>
                  <a:lnTo>
                    <a:pt x="2360168" y="110998"/>
                  </a:lnTo>
                  <a:lnTo>
                    <a:pt x="2358898" y="106045"/>
                  </a:lnTo>
                  <a:lnTo>
                    <a:pt x="2358009" y="100330"/>
                  </a:lnTo>
                  <a:lnTo>
                    <a:pt x="2357221" y="92290"/>
                  </a:lnTo>
                  <a:lnTo>
                    <a:pt x="2357336" y="85115"/>
                  </a:lnTo>
                  <a:lnTo>
                    <a:pt x="2376805" y="61849"/>
                  </a:lnTo>
                  <a:lnTo>
                    <a:pt x="2380615" y="61214"/>
                  </a:lnTo>
                  <a:lnTo>
                    <a:pt x="2384044" y="61341"/>
                  </a:lnTo>
                  <a:lnTo>
                    <a:pt x="2389886" y="62611"/>
                  </a:lnTo>
                  <a:lnTo>
                    <a:pt x="2392426" y="63500"/>
                  </a:lnTo>
                  <a:lnTo>
                    <a:pt x="2394585" y="64516"/>
                  </a:lnTo>
                  <a:lnTo>
                    <a:pt x="2396744" y="65405"/>
                  </a:lnTo>
                  <a:lnTo>
                    <a:pt x="2398522" y="66421"/>
                  </a:lnTo>
                  <a:lnTo>
                    <a:pt x="2399919" y="67310"/>
                  </a:lnTo>
                  <a:lnTo>
                    <a:pt x="2401443" y="68199"/>
                  </a:lnTo>
                  <a:lnTo>
                    <a:pt x="2402586" y="68580"/>
                  </a:lnTo>
                  <a:lnTo>
                    <a:pt x="2403602" y="68453"/>
                  </a:lnTo>
                  <a:lnTo>
                    <a:pt x="2404364" y="68326"/>
                  </a:lnTo>
                  <a:lnTo>
                    <a:pt x="2405126" y="67691"/>
                  </a:lnTo>
                  <a:lnTo>
                    <a:pt x="2405888" y="65405"/>
                  </a:lnTo>
                  <a:lnTo>
                    <a:pt x="2405862" y="62611"/>
                  </a:lnTo>
                  <a:lnTo>
                    <a:pt x="2405646" y="61214"/>
                  </a:lnTo>
                  <a:lnTo>
                    <a:pt x="2405380" y="59944"/>
                  </a:lnTo>
                  <a:lnTo>
                    <a:pt x="2405253" y="58928"/>
                  </a:lnTo>
                  <a:lnTo>
                    <a:pt x="2404999" y="58166"/>
                  </a:lnTo>
                  <a:lnTo>
                    <a:pt x="2404872" y="57404"/>
                  </a:lnTo>
                  <a:lnTo>
                    <a:pt x="2404364" y="56134"/>
                  </a:lnTo>
                  <a:lnTo>
                    <a:pt x="2403983" y="55499"/>
                  </a:lnTo>
                  <a:lnTo>
                    <a:pt x="2403729" y="54991"/>
                  </a:lnTo>
                  <a:lnTo>
                    <a:pt x="2402967" y="54229"/>
                  </a:lnTo>
                  <a:lnTo>
                    <a:pt x="2402332" y="53721"/>
                  </a:lnTo>
                  <a:lnTo>
                    <a:pt x="2401443" y="52959"/>
                  </a:lnTo>
                  <a:lnTo>
                    <a:pt x="2400554" y="52324"/>
                  </a:lnTo>
                  <a:lnTo>
                    <a:pt x="2399157" y="51562"/>
                  </a:lnTo>
                  <a:lnTo>
                    <a:pt x="2397252" y="50800"/>
                  </a:lnTo>
                  <a:lnTo>
                    <a:pt x="2395347" y="49911"/>
                  </a:lnTo>
                  <a:lnTo>
                    <a:pt x="2380615" y="47625"/>
                  </a:lnTo>
                  <a:lnTo>
                    <a:pt x="2377821" y="47752"/>
                  </a:lnTo>
                  <a:lnTo>
                    <a:pt x="2347493" y="64516"/>
                  </a:lnTo>
                  <a:lnTo>
                    <a:pt x="2344420" y="68834"/>
                  </a:lnTo>
                  <a:lnTo>
                    <a:pt x="2342388" y="74422"/>
                  </a:lnTo>
                  <a:lnTo>
                    <a:pt x="2341118" y="81026"/>
                  </a:lnTo>
                  <a:lnTo>
                    <a:pt x="2339975" y="87503"/>
                  </a:lnTo>
                  <a:lnTo>
                    <a:pt x="2340102" y="95123"/>
                  </a:lnTo>
                  <a:lnTo>
                    <a:pt x="2352802" y="133731"/>
                  </a:lnTo>
                  <a:lnTo>
                    <a:pt x="2370455" y="144526"/>
                  </a:lnTo>
                  <a:lnTo>
                    <a:pt x="2375662" y="145923"/>
                  </a:lnTo>
                  <a:lnTo>
                    <a:pt x="2381377" y="146177"/>
                  </a:lnTo>
                  <a:lnTo>
                    <a:pt x="2390775" y="144653"/>
                  </a:lnTo>
                  <a:lnTo>
                    <a:pt x="2393696" y="144018"/>
                  </a:lnTo>
                  <a:lnTo>
                    <a:pt x="2396490" y="142875"/>
                  </a:lnTo>
                  <a:lnTo>
                    <a:pt x="2399284" y="141859"/>
                  </a:lnTo>
                  <a:lnTo>
                    <a:pt x="2413978" y="131445"/>
                  </a:lnTo>
                  <a:lnTo>
                    <a:pt x="2414651" y="130556"/>
                  </a:lnTo>
                  <a:lnTo>
                    <a:pt x="2415032" y="129921"/>
                  </a:lnTo>
                  <a:lnTo>
                    <a:pt x="2415286" y="129413"/>
                  </a:lnTo>
                  <a:lnTo>
                    <a:pt x="2415413" y="129032"/>
                  </a:lnTo>
                  <a:lnTo>
                    <a:pt x="2415540" y="127889"/>
                  </a:lnTo>
                  <a:close/>
                </a:path>
                <a:path w="2708910" h="493395">
                  <a:moveTo>
                    <a:pt x="2516759" y="121412"/>
                  </a:moveTo>
                  <a:lnTo>
                    <a:pt x="2507183" y="57531"/>
                  </a:lnTo>
                  <a:lnTo>
                    <a:pt x="2500249" y="30861"/>
                  </a:lnTo>
                  <a:lnTo>
                    <a:pt x="2499233" y="30861"/>
                  </a:lnTo>
                  <a:lnTo>
                    <a:pt x="2498344" y="30988"/>
                  </a:lnTo>
                  <a:lnTo>
                    <a:pt x="2495804" y="31242"/>
                  </a:lnTo>
                  <a:lnTo>
                    <a:pt x="2494407" y="31496"/>
                  </a:lnTo>
                  <a:lnTo>
                    <a:pt x="2493264" y="31750"/>
                  </a:lnTo>
                  <a:lnTo>
                    <a:pt x="2492502" y="31877"/>
                  </a:lnTo>
                  <a:lnTo>
                    <a:pt x="2491613" y="32131"/>
                  </a:lnTo>
                  <a:lnTo>
                    <a:pt x="2490978" y="32385"/>
                  </a:lnTo>
                  <a:lnTo>
                    <a:pt x="2490343" y="32766"/>
                  </a:lnTo>
                  <a:lnTo>
                    <a:pt x="2489835" y="33020"/>
                  </a:lnTo>
                  <a:lnTo>
                    <a:pt x="2489327" y="33401"/>
                  </a:lnTo>
                  <a:lnTo>
                    <a:pt x="2488184" y="34925"/>
                  </a:lnTo>
                  <a:lnTo>
                    <a:pt x="2457831" y="92964"/>
                  </a:lnTo>
                  <a:lnTo>
                    <a:pt x="2456434" y="95504"/>
                  </a:lnTo>
                  <a:lnTo>
                    <a:pt x="2455164" y="98044"/>
                  </a:lnTo>
                  <a:lnTo>
                    <a:pt x="2454021" y="100711"/>
                  </a:lnTo>
                  <a:lnTo>
                    <a:pt x="2452751" y="103251"/>
                  </a:lnTo>
                  <a:lnTo>
                    <a:pt x="2451493" y="106172"/>
                  </a:lnTo>
                  <a:lnTo>
                    <a:pt x="2450465" y="108712"/>
                  </a:lnTo>
                  <a:lnTo>
                    <a:pt x="2450312" y="105918"/>
                  </a:lnTo>
                  <a:lnTo>
                    <a:pt x="2449322" y="96012"/>
                  </a:lnTo>
                  <a:lnTo>
                    <a:pt x="2441232" y="42799"/>
                  </a:lnTo>
                  <a:lnTo>
                    <a:pt x="2441067" y="41529"/>
                  </a:lnTo>
                  <a:lnTo>
                    <a:pt x="2440432" y="40894"/>
                  </a:lnTo>
                  <a:lnTo>
                    <a:pt x="2439162" y="40513"/>
                  </a:lnTo>
                  <a:lnTo>
                    <a:pt x="2437892" y="40259"/>
                  </a:lnTo>
                  <a:lnTo>
                    <a:pt x="2435733" y="40386"/>
                  </a:lnTo>
                  <a:lnTo>
                    <a:pt x="2425065" y="44958"/>
                  </a:lnTo>
                  <a:lnTo>
                    <a:pt x="2438400" y="133223"/>
                  </a:lnTo>
                  <a:lnTo>
                    <a:pt x="2440305" y="135128"/>
                  </a:lnTo>
                  <a:lnTo>
                    <a:pt x="2440813" y="135382"/>
                  </a:lnTo>
                  <a:lnTo>
                    <a:pt x="2443480" y="135382"/>
                  </a:lnTo>
                  <a:lnTo>
                    <a:pt x="2444623" y="135255"/>
                  </a:lnTo>
                  <a:lnTo>
                    <a:pt x="2446020" y="135001"/>
                  </a:lnTo>
                  <a:lnTo>
                    <a:pt x="2447290" y="134874"/>
                  </a:lnTo>
                  <a:lnTo>
                    <a:pt x="2448306" y="134620"/>
                  </a:lnTo>
                  <a:lnTo>
                    <a:pt x="2449195" y="134493"/>
                  </a:lnTo>
                  <a:lnTo>
                    <a:pt x="2450084" y="134239"/>
                  </a:lnTo>
                  <a:lnTo>
                    <a:pt x="2450719" y="133985"/>
                  </a:lnTo>
                  <a:lnTo>
                    <a:pt x="2451227" y="133604"/>
                  </a:lnTo>
                  <a:lnTo>
                    <a:pt x="2451735" y="133350"/>
                  </a:lnTo>
                  <a:lnTo>
                    <a:pt x="2452116" y="132969"/>
                  </a:lnTo>
                  <a:lnTo>
                    <a:pt x="2452497" y="132461"/>
                  </a:lnTo>
                  <a:lnTo>
                    <a:pt x="2452751" y="132080"/>
                  </a:lnTo>
                  <a:lnTo>
                    <a:pt x="2453132" y="131572"/>
                  </a:lnTo>
                  <a:lnTo>
                    <a:pt x="2453513" y="130937"/>
                  </a:lnTo>
                  <a:lnTo>
                    <a:pt x="2465095" y="108712"/>
                  </a:lnTo>
                  <a:lnTo>
                    <a:pt x="2483104" y="74168"/>
                  </a:lnTo>
                  <a:lnTo>
                    <a:pt x="2484628" y="71501"/>
                  </a:lnTo>
                  <a:lnTo>
                    <a:pt x="2488819" y="63119"/>
                  </a:lnTo>
                  <a:lnTo>
                    <a:pt x="2490190" y="60071"/>
                  </a:lnTo>
                  <a:lnTo>
                    <a:pt x="2491232" y="57531"/>
                  </a:lnTo>
                  <a:lnTo>
                    <a:pt x="2491486" y="60071"/>
                  </a:lnTo>
                  <a:lnTo>
                    <a:pt x="2491613" y="62738"/>
                  </a:lnTo>
                  <a:lnTo>
                    <a:pt x="2491867" y="65405"/>
                  </a:lnTo>
                  <a:lnTo>
                    <a:pt x="2492248" y="68072"/>
                  </a:lnTo>
                  <a:lnTo>
                    <a:pt x="2492502" y="70612"/>
                  </a:lnTo>
                  <a:lnTo>
                    <a:pt x="2500503" y="123825"/>
                  </a:lnTo>
                  <a:lnTo>
                    <a:pt x="2500757" y="124714"/>
                  </a:lnTo>
                  <a:lnTo>
                    <a:pt x="2501138" y="125095"/>
                  </a:lnTo>
                  <a:lnTo>
                    <a:pt x="2501392" y="125476"/>
                  </a:lnTo>
                  <a:lnTo>
                    <a:pt x="2501900" y="125603"/>
                  </a:lnTo>
                  <a:lnTo>
                    <a:pt x="2503297" y="125857"/>
                  </a:lnTo>
                  <a:lnTo>
                    <a:pt x="2504186" y="125984"/>
                  </a:lnTo>
                  <a:lnTo>
                    <a:pt x="2505202" y="125984"/>
                  </a:lnTo>
                  <a:lnTo>
                    <a:pt x="2507615" y="125730"/>
                  </a:lnTo>
                  <a:lnTo>
                    <a:pt x="2509266" y="125603"/>
                  </a:lnTo>
                  <a:lnTo>
                    <a:pt x="2510790" y="125349"/>
                  </a:lnTo>
                  <a:lnTo>
                    <a:pt x="2512060" y="125095"/>
                  </a:lnTo>
                  <a:lnTo>
                    <a:pt x="2513076" y="124714"/>
                  </a:lnTo>
                  <a:lnTo>
                    <a:pt x="2514092" y="124460"/>
                  </a:lnTo>
                  <a:lnTo>
                    <a:pt x="2514854" y="124206"/>
                  </a:lnTo>
                  <a:lnTo>
                    <a:pt x="2515489" y="123825"/>
                  </a:lnTo>
                  <a:lnTo>
                    <a:pt x="2515997" y="123571"/>
                  </a:lnTo>
                  <a:lnTo>
                    <a:pt x="2516378" y="123190"/>
                  </a:lnTo>
                  <a:lnTo>
                    <a:pt x="2516632" y="122682"/>
                  </a:lnTo>
                  <a:lnTo>
                    <a:pt x="2516759" y="121412"/>
                  </a:lnTo>
                  <a:close/>
                </a:path>
                <a:path w="2708910" h="493395">
                  <a:moveTo>
                    <a:pt x="2619248" y="106807"/>
                  </a:moveTo>
                  <a:lnTo>
                    <a:pt x="2619222" y="105791"/>
                  </a:lnTo>
                  <a:lnTo>
                    <a:pt x="2607970" y="31369"/>
                  </a:lnTo>
                  <a:lnTo>
                    <a:pt x="2606421" y="21082"/>
                  </a:lnTo>
                  <a:lnTo>
                    <a:pt x="2606167" y="19177"/>
                  </a:lnTo>
                  <a:lnTo>
                    <a:pt x="2605532" y="17780"/>
                  </a:lnTo>
                  <a:lnTo>
                    <a:pt x="2603373" y="16129"/>
                  </a:lnTo>
                  <a:lnTo>
                    <a:pt x="2602103" y="15875"/>
                  </a:lnTo>
                  <a:lnTo>
                    <a:pt x="2600579" y="16129"/>
                  </a:lnTo>
                  <a:lnTo>
                    <a:pt x="2555367" y="22860"/>
                  </a:lnTo>
                  <a:lnTo>
                    <a:pt x="2551303" y="29464"/>
                  </a:lnTo>
                  <a:lnTo>
                    <a:pt x="2551633" y="36499"/>
                  </a:lnTo>
                  <a:lnTo>
                    <a:pt x="2551861" y="43116"/>
                  </a:lnTo>
                  <a:lnTo>
                    <a:pt x="2552014" y="49364"/>
                  </a:lnTo>
                  <a:lnTo>
                    <a:pt x="2552039" y="63373"/>
                  </a:lnTo>
                  <a:lnTo>
                    <a:pt x="2551811" y="69342"/>
                  </a:lnTo>
                  <a:lnTo>
                    <a:pt x="2541270" y="105029"/>
                  </a:lnTo>
                  <a:lnTo>
                    <a:pt x="2539365" y="106426"/>
                  </a:lnTo>
                  <a:lnTo>
                    <a:pt x="2537460" y="107188"/>
                  </a:lnTo>
                  <a:lnTo>
                    <a:pt x="2535301" y="107442"/>
                  </a:lnTo>
                  <a:lnTo>
                    <a:pt x="2534285" y="107696"/>
                  </a:lnTo>
                  <a:lnTo>
                    <a:pt x="2534031" y="107950"/>
                  </a:lnTo>
                  <a:lnTo>
                    <a:pt x="2533650" y="108204"/>
                  </a:lnTo>
                  <a:lnTo>
                    <a:pt x="2533396" y="108712"/>
                  </a:lnTo>
                  <a:lnTo>
                    <a:pt x="2533370" y="108839"/>
                  </a:lnTo>
                  <a:lnTo>
                    <a:pt x="2533269" y="112776"/>
                  </a:lnTo>
                  <a:lnTo>
                    <a:pt x="2533396" y="114046"/>
                  </a:lnTo>
                  <a:lnTo>
                    <a:pt x="2533650" y="115570"/>
                  </a:lnTo>
                  <a:lnTo>
                    <a:pt x="2533777" y="117094"/>
                  </a:lnTo>
                  <a:lnTo>
                    <a:pt x="2534031" y="118237"/>
                  </a:lnTo>
                  <a:lnTo>
                    <a:pt x="2534285" y="119253"/>
                  </a:lnTo>
                  <a:lnTo>
                    <a:pt x="2534920" y="120777"/>
                  </a:lnTo>
                  <a:lnTo>
                    <a:pt x="2535301" y="121285"/>
                  </a:lnTo>
                  <a:lnTo>
                    <a:pt x="2535555" y="121793"/>
                  </a:lnTo>
                  <a:lnTo>
                    <a:pt x="2535936" y="122047"/>
                  </a:lnTo>
                  <a:lnTo>
                    <a:pt x="2536444" y="122301"/>
                  </a:lnTo>
                  <a:lnTo>
                    <a:pt x="2536952" y="122428"/>
                  </a:lnTo>
                  <a:lnTo>
                    <a:pt x="2537460" y="122428"/>
                  </a:lnTo>
                  <a:lnTo>
                    <a:pt x="2537968" y="122301"/>
                  </a:lnTo>
                  <a:lnTo>
                    <a:pt x="2541651" y="121793"/>
                  </a:lnTo>
                  <a:lnTo>
                    <a:pt x="2564765" y="91440"/>
                  </a:lnTo>
                  <a:lnTo>
                    <a:pt x="2567559" y="63373"/>
                  </a:lnTo>
                  <a:lnTo>
                    <a:pt x="2567559" y="49364"/>
                  </a:lnTo>
                  <a:lnTo>
                    <a:pt x="2567368" y="42748"/>
                  </a:lnTo>
                  <a:lnTo>
                    <a:pt x="2567051" y="35052"/>
                  </a:lnTo>
                  <a:lnTo>
                    <a:pt x="2591308" y="31369"/>
                  </a:lnTo>
                  <a:lnTo>
                    <a:pt x="2602890" y="107696"/>
                  </a:lnTo>
                  <a:lnTo>
                    <a:pt x="2602992" y="108839"/>
                  </a:lnTo>
                  <a:lnTo>
                    <a:pt x="2603500" y="109601"/>
                  </a:lnTo>
                  <a:lnTo>
                    <a:pt x="2603881" y="109855"/>
                  </a:lnTo>
                  <a:lnTo>
                    <a:pt x="2604389" y="110109"/>
                  </a:lnTo>
                  <a:lnTo>
                    <a:pt x="2605024" y="110363"/>
                  </a:lnTo>
                  <a:lnTo>
                    <a:pt x="2605659" y="110490"/>
                  </a:lnTo>
                  <a:lnTo>
                    <a:pt x="2608707" y="110490"/>
                  </a:lnTo>
                  <a:lnTo>
                    <a:pt x="2617851" y="108331"/>
                  </a:lnTo>
                  <a:lnTo>
                    <a:pt x="2618486" y="108077"/>
                  </a:lnTo>
                  <a:lnTo>
                    <a:pt x="2618867" y="107696"/>
                  </a:lnTo>
                  <a:lnTo>
                    <a:pt x="2618994" y="107188"/>
                  </a:lnTo>
                  <a:lnTo>
                    <a:pt x="2619248" y="106807"/>
                  </a:lnTo>
                  <a:close/>
                </a:path>
                <a:path w="2708910" h="493395">
                  <a:moveTo>
                    <a:pt x="2708529" y="4191"/>
                  </a:moveTo>
                  <a:lnTo>
                    <a:pt x="2705735" y="0"/>
                  </a:lnTo>
                  <a:lnTo>
                    <a:pt x="2704592" y="127"/>
                  </a:lnTo>
                  <a:lnTo>
                    <a:pt x="2703322" y="127"/>
                  </a:lnTo>
                  <a:lnTo>
                    <a:pt x="2701798" y="254"/>
                  </a:lnTo>
                  <a:lnTo>
                    <a:pt x="2700020" y="508"/>
                  </a:lnTo>
                  <a:lnTo>
                    <a:pt x="2697988" y="762"/>
                  </a:lnTo>
                  <a:lnTo>
                    <a:pt x="2696337" y="1143"/>
                  </a:lnTo>
                  <a:lnTo>
                    <a:pt x="2695321" y="1524"/>
                  </a:lnTo>
                  <a:lnTo>
                    <a:pt x="2694178" y="1778"/>
                  </a:lnTo>
                  <a:lnTo>
                    <a:pt x="2693416" y="2159"/>
                  </a:lnTo>
                  <a:lnTo>
                    <a:pt x="2692908" y="2667"/>
                  </a:lnTo>
                  <a:lnTo>
                    <a:pt x="2692400" y="3048"/>
                  </a:lnTo>
                  <a:lnTo>
                    <a:pt x="2692019" y="3937"/>
                  </a:lnTo>
                  <a:lnTo>
                    <a:pt x="2691739" y="5334"/>
                  </a:lnTo>
                  <a:lnTo>
                    <a:pt x="2678303" y="80010"/>
                  </a:lnTo>
                  <a:lnTo>
                    <a:pt x="2677922" y="80010"/>
                  </a:lnTo>
                  <a:lnTo>
                    <a:pt x="2642108" y="13081"/>
                  </a:lnTo>
                  <a:lnTo>
                    <a:pt x="2641727" y="12319"/>
                  </a:lnTo>
                  <a:lnTo>
                    <a:pt x="2641346" y="11684"/>
                  </a:lnTo>
                  <a:lnTo>
                    <a:pt x="2640965" y="11303"/>
                  </a:lnTo>
                  <a:lnTo>
                    <a:pt x="2640584" y="10795"/>
                  </a:lnTo>
                  <a:lnTo>
                    <a:pt x="2640076" y="10541"/>
                  </a:lnTo>
                  <a:lnTo>
                    <a:pt x="2639314" y="10287"/>
                  </a:lnTo>
                  <a:lnTo>
                    <a:pt x="2638679" y="10160"/>
                  </a:lnTo>
                  <a:lnTo>
                    <a:pt x="2636647" y="10160"/>
                  </a:lnTo>
                  <a:lnTo>
                    <a:pt x="2635504" y="10287"/>
                  </a:lnTo>
                  <a:lnTo>
                    <a:pt x="2633980" y="10414"/>
                  </a:lnTo>
                  <a:lnTo>
                    <a:pt x="2631948" y="10795"/>
                  </a:lnTo>
                  <a:lnTo>
                    <a:pt x="2630043" y="11049"/>
                  </a:lnTo>
                  <a:lnTo>
                    <a:pt x="2628519" y="11303"/>
                  </a:lnTo>
                  <a:lnTo>
                    <a:pt x="2626233" y="12065"/>
                  </a:lnTo>
                  <a:lnTo>
                    <a:pt x="2625344" y="12446"/>
                  </a:lnTo>
                  <a:lnTo>
                    <a:pt x="2624963" y="13081"/>
                  </a:lnTo>
                  <a:lnTo>
                    <a:pt x="2624455" y="13589"/>
                  </a:lnTo>
                  <a:lnTo>
                    <a:pt x="2624328" y="14224"/>
                  </a:lnTo>
                  <a:lnTo>
                    <a:pt x="2624582" y="15748"/>
                  </a:lnTo>
                  <a:lnTo>
                    <a:pt x="2624963" y="16764"/>
                  </a:lnTo>
                  <a:lnTo>
                    <a:pt x="2669794" y="97536"/>
                  </a:lnTo>
                  <a:lnTo>
                    <a:pt x="2670048" y="98171"/>
                  </a:lnTo>
                  <a:lnTo>
                    <a:pt x="2670556" y="98679"/>
                  </a:lnTo>
                  <a:lnTo>
                    <a:pt x="2672334" y="100076"/>
                  </a:lnTo>
                  <a:lnTo>
                    <a:pt x="2672969" y="100203"/>
                  </a:lnTo>
                  <a:lnTo>
                    <a:pt x="2665412" y="132969"/>
                  </a:lnTo>
                  <a:lnTo>
                    <a:pt x="2665222" y="133731"/>
                  </a:lnTo>
                  <a:lnTo>
                    <a:pt x="2665222" y="134493"/>
                  </a:lnTo>
                  <a:lnTo>
                    <a:pt x="2665476" y="135763"/>
                  </a:lnTo>
                  <a:lnTo>
                    <a:pt x="2665857" y="136271"/>
                  </a:lnTo>
                  <a:lnTo>
                    <a:pt x="2666492" y="136525"/>
                  </a:lnTo>
                  <a:lnTo>
                    <a:pt x="2667127" y="136906"/>
                  </a:lnTo>
                  <a:lnTo>
                    <a:pt x="2668016" y="137033"/>
                  </a:lnTo>
                  <a:lnTo>
                    <a:pt x="2670175" y="137033"/>
                  </a:lnTo>
                  <a:lnTo>
                    <a:pt x="2689872" y="97536"/>
                  </a:lnTo>
                  <a:lnTo>
                    <a:pt x="2708300" y="5207"/>
                  </a:lnTo>
                  <a:lnTo>
                    <a:pt x="2708529" y="4191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135" y="3429000"/>
              <a:ext cx="3992879" cy="546100"/>
            </a:xfrm>
            <a:custGeom>
              <a:avLst/>
              <a:gdLst/>
              <a:ahLst/>
              <a:cxnLst/>
              <a:rect l="l" t="t" r="r" b="b"/>
              <a:pathLst>
                <a:path w="3992879" h="546100">
                  <a:moveTo>
                    <a:pt x="2987040" y="0"/>
                  </a:moveTo>
                  <a:lnTo>
                    <a:pt x="3991991" y="0"/>
                  </a:lnTo>
                </a:path>
                <a:path w="3992879" h="546100">
                  <a:moveTo>
                    <a:pt x="0" y="283463"/>
                  </a:moveTo>
                  <a:lnTo>
                    <a:pt x="3992626" y="283463"/>
                  </a:lnTo>
                </a:path>
                <a:path w="3992879" h="546100">
                  <a:moveTo>
                    <a:pt x="18288" y="545592"/>
                  </a:moveTo>
                  <a:lnTo>
                    <a:pt x="3992753" y="545592"/>
                  </a:lnTo>
                </a:path>
              </a:pathLst>
            </a:custGeom>
            <a:ln w="6096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0751" y="934974"/>
            <a:ext cx="4526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Статья 12.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Образовательные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программы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46" y="51088"/>
            <a:ext cx="740026" cy="82423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425" rIns="0" bIns="0" rtlCol="0">
            <a:spAutoFit/>
          </a:bodyPr>
          <a:lstStyle/>
          <a:p>
            <a:pPr marL="77533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Федеральный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закон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«Об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образовании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Российской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Федерации»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52204" y="2357627"/>
            <a:ext cx="2854960" cy="1973580"/>
          </a:xfrm>
          <a:custGeom>
            <a:avLst/>
            <a:gdLst/>
            <a:ahLst/>
            <a:cxnLst/>
            <a:rect l="l" t="t" r="r" b="b"/>
            <a:pathLst>
              <a:path w="2854959" h="1973579">
                <a:moveTo>
                  <a:pt x="0" y="150368"/>
                </a:moveTo>
                <a:lnTo>
                  <a:pt x="7664" y="102835"/>
                </a:lnTo>
                <a:lnTo>
                  <a:pt x="29008" y="61557"/>
                </a:lnTo>
                <a:lnTo>
                  <a:pt x="61557" y="29008"/>
                </a:lnTo>
                <a:lnTo>
                  <a:pt x="102835" y="7664"/>
                </a:lnTo>
                <a:lnTo>
                  <a:pt x="150368" y="0"/>
                </a:lnTo>
                <a:lnTo>
                  <a:pt x="1797303" y="0"/>
                </a:lnTo>
                <a:lnTo>
                  <a:pt x="1844836" y="7664"/>
                </a:lnTo>
                <a:lnTo>
                  <a:pt x="1886114" y="29008"/>
                </a:lnTo>
                <a:lnTo>
                  <a:pt x="1918663" y="61557"/>
                </a:lnTo>
                <a:lnTo>
                  <a:pt x="1940007" y="102835"/>
                </a:lnTo>
                <a:lnTo>
                  <a:pt x="1947672" y="150368"/>
                </a:lnTo>
                <a:lnTo>
                  <a:pt x="1947672" y="751839"/>
                </a:lnTo>
                <a:lnTo>
                  <a:pt x="1940007" y="799372"/>
                </a:lnTo>
                <a:lnTo>
                  <a:pt x="1918663" y="840650"/>
                </a:lnTo>
                <a:lnTo>
                  <a:pt x="1886114" y="873199"/>
                </a:lnTo>
                <a:lnTo>
                  <a:pt x="1844836" y="894543"/>
                </a:lnTo>
                <a:lnTo>
                  <a:pt x="1797303" y="902208"/>
                </a:lnTo>
                <a:lnTo>
                  <a:pt x="150368" y="902208"/>
                </a:lnTo>
                <a:lnTo>
                  <a:pt x="102835" y="894543"/>
                </a:lnTo>
                <a:lnTo>
                  <a:pt x="61557" y="873199"/>
                </a:lnTo>
                <a:lnTo>
                  <a:pt x="29008" y="840650"/>
                </a:lnTo>
                <a:lnTo>
                  <a:pt x="7664" y="799372"/>
                </a:lnTo>
                <a:lnTo>
                  <a:pt x="0" y="751839"/>
                </a:lnTo>
                <a:lnTo>
                  <a:pt x="0" y="150368"/>
                </a:lnTo>
                <a:close/>
              </a:path>
              <a:path w="2854959" h="1973579">
                <a:moveTo>
                  <a:pt x="905255" y="1221739"/>
                </a:moveTo>
                <a:lnTo>
                  <a:pt x="912920" y="1174207"/>
                </a:lnTo>
                <a:lnTo>
                  <a:pt x="934264" y="1132929"/>
                </a:lnTo>
                <a:lnTo>
                  <a:pt x="966813" y="1100380"/>
                </a:lnTo>
                <a:lnTo>
                  <a:pt x="1008091" y="1079036"/>
                </a:lnTo>
                <a:lnTo>
                  <a:pt x="1055624" y="1071372"/>
                </a:lnTo>
                <a:lnTo>
                  <a:pt x="2704084" y="1071372"/>
                </a:lnTo>
                <a:lnTo>
                  <a:pt x="2751616" y="1079036"/>
                </a:lnTo>
                <a:lnTo>
                  <a:pt x="2792894" y="1100380"/>
                </a:lnTo>
                <a:lnTo>
                  <a:pt x="2825443" y="1132929"/>
                </a:lnTo>
                <a:lnTo>
                  <a:pt x="2846787" y="1174207"/>
                </a:lnTo>
                <a:lnTo>
                  <a:pt x="2854452" y="1221739"/>
                </a:lnTo>
                <a:lnTo>
                  <a:pt x="2854452" y="1823212"/>
                </a:lnTo>
                <a:lnTo>
                  <a:pt x="2846787" y="1870744"/>
                </a:lnTo>
                <a:lnTo>
                  <a:pt x="2825443" y="1912022"/>
                </a:lnTo>
                <a:lnTo>
                  <a:pt x="2792894" y="1944571"/>
                </a:lnTo>
                <a:lnTo>
                  <a:pt x="2751616" y="1965915"/>
                </a:lnTo>
                <a:lnTo>
                  <a:pt x="2704084" y="1973580"/>
                </a:lnTo>
                <a:lnTo>
                  <a:pt x="1055624" y="1973580"/>
                </a:lnTo>
                <a:lnTo>
                  <a:pt x="1008091" y="1965915"/>
                </a:lnTo>
                <a:lnTo>
                  <a:pt x="966813" y="1944571"/>
                </a:lnTo>
                <a:lnTo>
                  <a:pt x="934264" y="1912022"/>
                </a:lnTo>
                <a:lnTo>
                  <a:pt x="912920" y="1870744"/>
                </a:lnTo>
                <a:lnTo>
                  <a:pt x="905255" y="1823212"/>
                </a:lnTo>
                <a:lnTo>
                  <a:pt x="905255" y="1221739"/>
                </a:lnTo>
                <a:close/>
              </a:path>
            </a:pathLst>
          </a:custGeom>
          <a:ln w="12192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76054" y="2369565"/>
            <a:ext cx="2201545" cy="1783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921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Изменения</a:t>
            </a:r>
            <a:r>
              <a:rPr sz="1800" spc="-6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endParaRPr sz="1800" dirty="0">
              <a:latin typeface="Calibri"/>
              <a:cs typeface="Calibri"/>
            </a:endParaRPr>
          </a:p>
          <a:p>
            <a:pPr marR="890269" algn="ctr">
              <a:lnSpc>
                <a:spcPct val="100000"/>
              </a:lnSpc>
            </a:pP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Законе</a:t>
            </a:r>
            <a:r>
              <a:rPr sz="1800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75F92"/>
                </a:solidFill>
                <a:latin typeface="Calibri"/>
                <a:cs typeface="Calibri"/>
              </a:rPr>
              <a:t>об</a:t>
            </a:r>
            <a:endParaRPr sz="1800" dirty="0">
              <a:latin typeface="Calibri"/>
              <a:cs typeface="Calibri"/>
            </a:endParaRPr>
          </a:p>
          <a:p>
            <a:pPr marR="889000" algn="ctr">
              <a:lnSpc>
                <a:spcPct val="100000"/>
              </a:lnSpc>
            </a:pPr>
            <a:r>
              <a:rPr sz="1800" spc="-10" dirty="0">
                <a:solidFill>
                  <a:srgbClr val="375F92"/>
                </a:solidFill>
                <a:latin typeface="Calibri"/>
                <a:cs typeface="Calibri"/>
              </a:rPr>
              <a:t>образовании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800" dirty="0">
              <a:latin typeface="Calibri"/>
              <a:cs typeface="Calibri"/>
            </a:endParaRPr>
          </a:p>
          <a:p>
            <a:pPr marL="1066800" marR="5080" indent="-142240">
              <a:lnSpc>
                <a:spcPct val="100000"/>
              </a:lnSpc>
            </a:pP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Изменения</a:t>
            </a:r>
            <a:r>
              <a:rPr sz="1800" spc="-6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375F92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375F92"/>
                </a:solidFill>
                <a:latin typeface="Calibri"/>
                <a:cs typeface="Calibri"/>
              </a:rPr>
              <a:t>Уставе</a:t>
            </a:r>
            <a:r>
              <a:rPr sz="1800" spc="-9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75F92"/>
                </a:solidFill>
                <a:latin typeface="Calibri"/>
                <a:cs typeface="Calibri"/>
              </a:rPr>
              <a:t>ОО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05771" y="3259835"/>
            <a:ext cx="2289175" cy="2339340"/>
            <a:chOff x="9605771" y="3259835"/>
            <a:chExt cx="2289175" cy="2339340"/>
          </a:xfrm>
        </p:grpSpPr>
        <p:sp>
          <p:nvSpPr>
            <p:cNvPr id="16" name="object 16"/>
            <p:cNvSpPr/>
            <p:nvPr/>
          </p:nvSpPr>
          <p:spPr>
            <a:xfrm>
              <a:off x="9614915" y="3259835"/>
              <a:ext cx="0" cy="621030"/>
            </a:xfrm>
            <a:custGeom>
              <a:avLst/>
              <a:gdLst/>
              <a:ahLst/>
              <a:cxnLst/>
              <a:rect l="l" t="t" r="r" b="b"/>
              <a:pathLst>
                <a:path h="621029">
                  <a:moveTo>
                    <a:pt x="0" y="0"/>
                  </a:moveTo>
                  <a:lnTo>
                    <a:pt x="0" y="620521"/>
                  </a:lnTo>
                </a:path>
              </a:pathLst>
            </a:custGeom>
            <a:ln w="6096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05771" y="3842003"/>
              <a:ext cx="552450" cy="76200"/>
            </a:xfrm>
            <a:custGeom>
              <a:avLst/>
              <a:gdLst/>
              <a:ahLst/>
              <a:cxnLst/>
              <a:rect l="l" t="t" r="r" b="b"/>
              <a:pathLst>
                <a:path w="552450" h="76200">
                  <a:moveTo>
                    <a:pt x="475869" y="0"/>
                  </a:moveTo>
                  <a:lnTo>
                    <a:pt x="475869" y="76200"/>
                  </a:lnTo>
                  <a:lnTo>
                    <a:pt x="539369" y="44450"/>
                  </a:lnTo>
                  <a:lnTo>
                    <a:pt x="488569" y="44450"/>
                  </a:lnTo>
                  <a:lnTo>
                    <a:pt x="488569" y="31750"/>
                  </a:lnTo>
                  <a:lnTo>
                    <a:pt x="539369" y="31750"/>
                  </a:lnTo>
                  <a:lnTo>
                    <a:pt x="475869" y="0"/>
                  </a:lnTo>
                  <a:close/>
                </a:path>
                <a:path w="552450" h="76200">
                  <a:moveTo>
                    <a:pt x="47586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75869" y="44450"/>
                  </a:lnTo>
                  <a:lnTo>
                    <a:pt x="475869" y="31750"/>
                  </a:lnTo>
                  <a:close/>
                </a:path>
                <a:path w="552450" h="76200">
                  <a:moveTo>
                    <a:pt x="539369" y="31750"/>
                  </a:moveTo>
                  <a:lnTo>
                    <a:pt x="488569" y="31750"/>
                  </a:lnTo>
                  <a:lnTo>
                    <a:pt x="488569" y="44450"/>
                  </a:lnTo>
                  <a:lnTo>
                    <a:pt x="539369" y="44450"/>
                  </a:lnTo>
                  <a:lnTo>
                    <a:pt x="552069" y="38100"/>
                  </a:lnTo>
                  <a:lnTo>
                    <a:pt x="539369" y="317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7967" y="4331055"/>
              <a:ext cx="1736978" cy="126801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798576" y="5634228"/>
            <a:ext cx="1757680" cy="474345"/>
          </a:xfrm>
          <a:custGeom>
            <a:avLst/>
            <a:gdLst/>
            <a:ahLst/>
            <a:cxnLst/>
            <a:rect l="l" t="t" r="r" b="b"/>
            <a:pathLst>
              <a:path w="1757680" h="474345">
                <a:moveTo>
                  <a:pt x="0" y="78994"/>
                </a:moveTo>
                <a:lnTo>
                  <a:pt x="6208" y="48247"/>
                </a:lnTo>
                <a:lnTo>
                  <a:pt x="23137" y="23137"/>
                </a:lnTo>
                <a:lnTo>
                  <a:pt x="48247" y="6208"/>
                </a:lnTo>
                <a:lnTo>
                  <a:pt x="78993" y="0"/>
                </a:lnTo>
                <a:lnTo>
                  <a:pt x="1678178" y="0"/>
                </a:lnTo>
                <a:lnTo>
                  <a:pt x="1708951" y="6208"/>
                </a:lnTo>
                <a:lnTo>
                  <a:pt x="1734058" y="23137"/>
                </a:lnTo>
                <a:lnTo>
                  <a:pt x="1750972" y="48247"/>
                </a:lnTo>
                <a:lnTo>
                  <a:pt x="1757172" y="78994"/>
                </a:lnTo>
                <a:lnTo>
                  <a:pt x="1757172" y="394970"/>
                </a:lnTo>
                <a:lnTo>
                  <a:pt x="1750972" y="425716"/>
                </a:lnTo>
                <a:lnTo>
                  <a:pt x="1734058" y="450826"/>
                </a:lnTo>
                <a:lnTo>
                  <a:pt x="1708951" y="467755"/>
                </a:lnTo>
                <a:lnTo>
                  <a:pt x="1678178" y="473964"/>
                </a:lnTo>
                <a:lnTo>
                  <a:pt x="78993" y="473964"/>
                </a:lnTo>
                <a:lnTo>
                  <a:pt x="48247" y="467755"/>
                </a:lnTo>
                <a:lnTo>
                  <a:pt x="23137" y="450826"/>
                </a:lnTo>
                <a:lnTo>
                  <a:pt x="6208" y="425716"/>
                </a:lnTo>
                <a:lnTo>
                  <a:pt x="0" y="394970"/>
                </a:lnTo>
                <a:lnTo>
                  <a:pt x="0" y="78994"/>
                </a:lnTo>
                <a:close/>
              </a:path>
            </a:pathLst>
          </a:custGeom>
          <a:ln w="12192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39469" y="5623661"/>
            <a:ext cx="1275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375F92"/>
                </a:solidFill>
                <a:latin typeface="Calibri"/>
                <a:cs typeface="Calibri"/>
              </a:rPr>
              <a:t>ЗАДАЧИ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7792" y="5339334"/>
            <a:ext cx="580835" cy="59111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797098" y="5710847"/>
            <a:ext cx="885571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spc="-20" dirty="0">
                <a:solidFill>
                  <a:srgbClr val="375F92"/>
                </a:solidFill>
                <a:latin typeface="Calibri"/>
                <a:cs typeface="Calibri"/>
              </a:rPr>
              <a:t>Руководителям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ОО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внести</a:t>
            </a:r>
            <a:r>
              <a:rPr sz="1600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изменения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1600" spc="-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Уставы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школ</a:t>
            </a:r>
            <a:r>
              <a:rPr sz="1600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1600" spc="-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соответствии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с</a:t>
            </a:r>
            <a:r>
              <a:rPr sz="1600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действующим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законодательством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сфере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образования Российской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Федерации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срок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до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01.08.2024.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3" name="object 21">
            <a:extLst>
              <a:ext uri="{FF2B5EF4-FFF2-40B4-BE49-F238E27FC236}">
                <a16:creationId xmlns:a16="http://schemas.microsoft.com/office/drawing/2014/main" id="{01FC2516-54AB-49C5-94DA-983CA52AEDD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7741" y="5338670"/>
            <a:ext cx="580835" cy="5911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24" y="147319"/>
            <a:ext cx="112718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Варианты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реализации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модуля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«Введение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Новейшую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историю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России»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рабочей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программе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истории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380" y="1378712"/>
            <a:ext cx="8139430" cy="1077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Целостное</a:t>
            </a:r>
            <a:r>
              <a:rPr sz="20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конце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года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обучения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55"/>
              </a:spcBef>
            </a:pPr>
            <a:r>
              <a:rPr sz="1800" spc="-10" dirty="0">
                <a:latin typeface="Calibri"/>
                <a:cs typeface="Calibri"/>
              </a:rPr>
              <a:t>Модуль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«Введение</a:t>
            </a:r>
            <a:r>
              <a:rPr sz="18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Новейшую</a:t>
            </a:r>
            <a:r>
              <a:rPr sz="18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историю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России»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изучается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целостно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количестве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окончании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основного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курса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«Истории»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(68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часов)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конце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года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5131" y="1228344"/>
            <a:ext cx="10593705" cy="1659889"/>
            <a:chOff x="675131" y="1228344"/>
            <a:chExt cx="10593705" cy="1659889"/>
          </a:xfrm>
        </p:grpSpPr>
        <p:sp>
          <p:nvSpPr>
            <p:cNvPr id="5" name="object 5"/>
            <p:cNvSpPr/>
            <p:nvPr/>
          </p:nvSpPr>
          <p:spPr>
            <a:xfrm>
              <a:off x="681227" y="1234440"/>
              <a:ext cx="10378440" cy="1518285"/>
            </a:xfrm>
            <a:custGeom>
              <a:avLst/>
              <a:gdLst/>
              <a:ahLst/>
              <a:cxnLst/>
              <a:rect l="l" t="t" r="r" b="b"/>
              <a:pathLst>
                <a:path w="10378440" h="1518285">
                  <a:moveTo>
                    <a:pt x="0" y="252984"/>
                  </a:moveTo>
                  <a:lnTo>
                    <a:pt x="4076" y="207514"/>
                  </a:lnTo>
                  <a:lnTo>
                    <a:pt x="15828" y="164717"/>
                  </a:lnTo>
                  <a:lnTo>
                    <a:pt x="34541" y="125306"/>
                  </a:lnTo>
                  <a:lnTo>
                    <a:pt x="59501" y="89997"/>
                  </a:lnTo>
                  <a:lnTo>
                    <a:pt x="89994" y="59504"/>
                  </a:lnTo>
                  <a:lnTo>
                    <a:pt x="125304" y="34543"/>
                  </a:lnTo>
                  <a:lnTo>
                    <a:pt x="164718" y="15829"/>
                  </a:lnTo>
                  <a:lnTo>
                    <a:pt x="207520" y="4076"/>
                  </a:lnTo>
                  <a:lnTo>
                    <a:pt x="252996" y="0"/>
                  </a:lnTo>
                  <a:lnTo>
                    <a:pt x="10125456" y="0"/>
                  </a:lnTo>
                  <a:lnTo>
                    <a:pt x="10170925" y="4076"/>
                  </a:lnTo>
                  <a:lnTo>
                    <a:pt x="10213722" y="15829"/>
                  </a:lnTo>
                  <a:lnTo>
                    <a:pt x="10253133" y="34544"/>
                  </a:lnTo>
                  <a:lnTo>
                    <a:pt x="10288442" y="59504"/>
                  </a:lnTo>
                  <a:lnTo>
                    <a:pt x="10318935" y="89997"/>
                  </a:lnTo>
                  <a:lnTo>
                    <a:pt x="10343896" y="125306"/>
                  </a:lnTo>
                  <a:lnTo>
                    <a:pt x="10362610" y="164717"/>
                  </a:lnTo>
                  <a:lnTo>
                    <a:pt x="10374363" y="207514"/>
                  </a:lnTo>
                  <a:lnTo>
                    <a:pt x="10378440" y="252984"/>
                  </a:lnTo>
                  <a:lnTo>
                    <a:pt x="10378440" y="1264920"/>
                  </a:lnTo>
                  <a:lnTo>
                    <a:pt x="10374363" y="1310389"/>
                  </a:lnTo>
                  <a:lnTo>
                    <a:pt x="10362610" y="1353186"/>
                  </a:lnTo>
                  <a:lnTo>
                    <a:pt x="10343896" y="1392597"/>
                  </a:lnTo>
                  <a:lnTo>
                    <a:pt x="10318935" y="1427906"/>
                  </a:lnTo>
                  <a:lnTo>
                    <a:pt x="10288442" y="1458399"/>
                  </a:lnTo>
                  <a:lnTo>
                    <a:pt x="10253133" y="1483360"/>
                  </a:lnTo>
                  <a:lnTo>
                    <a:pt x="10213722" y="1502074"/>
                  </a:lnTo>
                  <a:lnTo>
                    <a:pt x="10170925" y="1513827"/>
                  </a:lnTo>
                  <a:lnTo>
                    <a:pt x="10125456" y="1517904"/>
                  </a:lnTo>
                  <a:lnTo>
                    <a:pt x="252996" y="1517904"/>
                  </a:lnTo>
                  <a:lnTo>
                    <a:pt x="207520" y="1513827"/>
                  </a:lnTo>
                  <a:lnTo>
                    <a:pt x="164718" y="1502074"/>
                  </a:lnTo>
                  <a:lnTo>
                    <a:pt x="125304" y="1483360"/>
                  </a:lnTo>
                  <a:lnTo>
                    <a:pt x="89994" y="1458399"/>
                  </a:lnTo>
                  <a:lnTo>
                    <a:pt x="59501" y="1427906"/>
                  </a:lnTo>
                  <a:lnTo>
                    <a:pt x="34541" y="1392597"/>
                  </a:lnTo>
                  <a:lnTo>
                    <a:pt x="15828" y="1353186"/>
                  </a:lnTo>
                  <a:lnTo>
                    <a:pt x="4076" y="1310389"/>
                  </a:lnTo>
                  <a:lnTo>
                    <a:pt x="0" y="1264920"/>
                  </a:lnTo>
                  <a:lnTo>
                    <a:pt x="0" y="25298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45808" y="2580132"/>
              <a:ext cx="4422775" cy="307975"/>
            </a:xfrm>
            <a:custGeom>
              <a:avLst/>
              <a:gdLst/>
              <a:ahLst/>
              <a:cxnLst/>
              <a:rect l="l" t="t" r="r" b="b"/>
              <a:pathLst>
                <a:path w="4422775" h="307975">
                  <a:moveTo>
                    <a:pt x="4422648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422648" y="307848"/>
                  </a:lnTo>
                  <a:lnTo>
                    <a:pt x="4422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56344" y="2794812"/>
            <a:ext cx="4422775" cy="307975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i="1" dirty="0">
                <a:latin typeface="Calibri"/>
                <a:cs typeface="Calibri"/>
              </a:rPr>
              <a:t>Выбор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большинства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педагогов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и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рекомендации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РУМО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178" y="6094272"/>
            <a:ext cx="10812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Отдельно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«Введение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Новейшую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историю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России»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расписание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тарификацию</a:t>
            </a:r>
            <a:r>
              <a:rPr sz="1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выделяется,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так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как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он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является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составной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частью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ФРП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истории.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Вариант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изучения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 должен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быть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отражен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КТП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рабочей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истории.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6707" y="3102787"/>
            <a:ext cx="280962" cy="2971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6555" y="3353145"/>
            <a:ext cx="1104582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75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Варианты</a:t>
            </a:r>
            <a:r>
              <a:rPr sz="1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тарификации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учителей</a:t>
            </a:r>
            <a:r>
              <a:rPr sz="1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для</a:t>
            </a:r>
            <a:r>
              <a:rPr sz="1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реализации</a:t>
            </a:r>
            <a:r>
              <a:rPr sz="1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модуля</a:t>
            </a:r>
            <a:r>
              <a:rPr sz="1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«Введение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в</a:t>
            </a:r>
            <a:r>
              <a:rPr sz="1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Новейшую</a:t>
            </a:r>
            <a:r>
              <a:rPr sz="1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историю</a:t>
            </a:r>
            <a:r>
              <a:rPr sz="18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России»</a:t>
            </a:r>
            <a:r>
              <a:rPr sz="1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в</a:t>
            </a:r>
            <a:r>
              <a:rPr sz="1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9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классе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3783" y="4314444"/>
            <a:ext cx="3499485" cy="1629410"/>
          </a:xfrm>
          <a:custGeom>
            <a:avLst/>
            <a:gdLst/>
            <a:ahLst/>
            <a:cxnLst/>
            <a:rect l="l" t="t" r="r" b="b"/>
            <a:pathLst>
              <a:path w="3499485" h="1629410">
                <a:moveTo>
                  <a:pt x="3227578" y="0"/>
                </a:moveTo>
                <a:lnTo>
                  <a:pt x="271526" y="0"/>
                </a:lnTo>
                <a:lnTo>
                  <a:pt x="222711" y="4373"/>
                </a:lnTo>
                <a:lnTo>
                  <a:pt x="176770" y="16984"/>
                </a:lnTo>
                <a:lnTo>
                  <a:pt x="134469" y="37065"/>
                </a:lnTo>
                <a:lnTo>
                  <a:pt x="96574" y="63850"/>
                </a:lnTo>
                <a:lnTo>
                  <a:pt x="63850" y="96574"/>
                </a:lnTo>
                <a:lnTo>
                  <a:pt x="37065" y="134469"/>
                </a:lnTo>
                <a:lnTo>
                  <a:pt x="16984" y="176770"/>
                </a:lnTo>
                <a:lnTo>
                  <a:pt x="4373" y="222711"/>
                </a:lnTo>
                <a:lnTo>
                  <a:pt x="0" y="271525"/>
                </a:lnTo>
                <a:lnTo>
                  <a:pt x="0" y="1357617"/>
                </a:lnTo>
                <a:lnTo>
                  <a:pt x="4373" y="1406428"/>
                </a:lnTo>
                <a:lnTo>
                  <a:pt x="16984" y="1452369"/>
                </a:lnTo>
                <a:lnTo>
                  <a:pt x="37065" y="1494671"/>
                </a:lnTo>
                <a:lnTo>
                  <a:pt x="63850" y="1532569"/>
                </a:lnTo>
                <a:lnTo>
                  <a:pt x="96574" y="1565296"/>
                </a:lnTo>
                <a:lnTo>
                  <a:pt x="134469" y="1592084"/>
                </a:lnTo>
                <a:lnTo>
                  <a:pt x="176770" y="1612168"/>
                </a:lnTo>
                <a:lnTo>
                  <a:pt x="222711" y="1624781"/>
                </a:lnTo>
                <a:lnTo>
                  <a:pt x="271526" y="1629155"/>
                </a:lnTo>
                <a:lnTo>
                  <a:pt x="3227578" y="1629155"/>
                </a:lnTo>
                <a:lnTo>
                  <a:pt x="3276392" y="1624781"/>
                </a:lnTo>
                <a:lnTo>
                  <a:pt x="3322333" y="1612168"/>
                </a:lnTo>
                <a:lnTo>
                  <a:pt x="3364634" y="1592084"/>
                </a:lnTo>
                <a:lnTo>
                  <a:pt x="3402529" y="1565296"/>
                </a:lnTo>
                <a:lnTo>
                  <a:pt x="3435253" y="1532569"/>
                </a:lnTo>
                <a:lnTo>
                  <a:pt x="3462038" y="1494671"/>
                </a:lnTo>
                <a:lnTo>
                  <a:pt x="3482119" y="1452369"/>
                </a:lnTo>
                <a:lnTo>
                  <a:pt x="3494730" y="1406428"/>
                </a:lnTo>
                <a:lnTo>
                  <a:pt x="3499104" y="1357617"/>
                </a:lnTo>
                <a:lnTo>
                  <a:pt x="3499104" y="271525"/>
                </a:lnTo>
                <a:lnTo>
                  <a:pt x="3494730" y="222711"/>
                </a:lnTo>
                <a:lnTo>
                  <a:pt x="3482119" y="176770"/>
                </a:lnTo>
                <a:lnTo>
                  <a:pt x="3462038" y="134469"/>
                </a:lnTo>
                <a:lnTo>
                  <a:pt x="3435253" y="96574"/>
                </a:lnTo>
                <a:lnTo>
                  <a:pt x="3402529" y="63850"/>
                </a:lnTo>
                <a:lnTo>
                  <a:pt x="3364634" y="37065"/>
                </a:lnTo>
                <a:lnTo>
                  <a:pt x="3322333" y="16984"/>
                </a:lnTo>
                <a:lnTo>
                  <a:pt x="3276392" y="4373"/>
                </a:lnTo>
                <a:lnTo>
                  <a:pt x="322757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87370" y="4441317"/>
            <a:ext cx="2934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тарификации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учителя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истории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1-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полугодии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87370" y="5216144"/>
            <a:ext cx="293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тарификации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учителя </a:t>
            </a:r>
            <a:r>
              <a:rPr sz="1800" dirty="0">
                <a:latin typeface="Calibri"/>
                <a:cs typeface="Calibri"/>
              </a:rPr>
              <a:t>истории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2-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полугодии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43783" y="5128259"/>
            <a:ext cx="3499485" cy="0"/>
          </a:xfrm>
          <a:custGeom>
            <a:avLst/>
            <a:gdLst/>
            <a:ahLst/>
            <a:cxnLst/>
            <a:rect l="l" t="t" r="r" b="b"/>
            <a:pathLst>
              <a:path w="3499485">
                <a:moveTo>
                  <a:pt x="0" y="0"/>
                </a:moveTo>
                <a:lnTo>
                  <a:pt x="3499104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85761" y="4697348"/>
            <a:ext cx="46069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баланса</a:t>
            </a:r>
            <a:r>
              <a:rPr sz="1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нагрузки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обучающихся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полугодиям необходимо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перераспределение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часов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другому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предмету</a:t>
            </a:r>
            <a:r>
              <a:rPr sz="16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противоположно</a:t>
            </a:r>
            <a:r>
              <a:rPr sz="16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выбранному</a:t>
            </a:r>
            <a:r>
              <a:rPr sz="16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варианту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555" y="4698238"/>
            <a:ext cx="18783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574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2,5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часа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учебном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плане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изучение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предмета</a:t>
            </a:r>
            <a:r>
              <a:rPr sz="16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«История»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94204" y="4893564"/>
            <a:ext cx="367665" cy="451484"/>
          </a:xfrm>
          <a:custGeom>
            <a:avLst/>
            <a:gdLst/>
            <a:ahLst/>
            <a:cxnLst/>
            <a:rect l="l" t="t" r="r" b="b"/>
            <a:pathLst>
              <a:path w="367664" h="451485">
                <a:moveTo>
                  <a:pt x="0" y="112775"/>
                </a:moveTo>
                <a:lnTo>
                  <a:pt x="183641" y="112775"/>
                </a:lnTo>
                <a:lnTo>
                  <a:pt x="183641" y="0"/>
                </a:lnTo>
                <a:lnTo>
                  <a:pt x="367283" y="225552"/>
                </a:lnTo>
                <a:lnTo>
                  <a:pt x="183641" y="451104"/>
                </a:lnTo>
                <a:lnTo>
                  <a:pt x="183641" y="338328"/>
                </a:lnTo>
                <a:lnTo>
                  <a:pt x="0" y="338328"/>
                </a:lnTo>
                <a:lnTo>
                  <a:pt x="0" y="11277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8523" y="4888991"/>
            <a:ext cx="367665" cy="451484"/>
          </a:xfrm>
          <a:custGeom>
            <a:avLst/>
            <a:gdLst/>
            <a:ahLst/>
            <a:cxnLst/>
            <a:rect l="l" t="t" r="r" b="b"/>
            <a:pathLst>
              <a:path w="367665" h="451485">
                <a:moveTo>
                  <a:pt x="0" y="112775"/>
                </a:moveTo>
                <a:lnTo>
                  <a:pt x="183642" y="112775"/>
                </a:lnTo>
                <a:lnTo>
                  <a:pt x="183642" y="0"/>
                </a:lnTo>
                <a:lnTo>
                  <a:pt x="367283" y="225551"/>
                </a:lnTo>
                <a:lnTo>
                  <a:pt x="183642" y="451103"/>
                </a:lnTo>
                <a:lnTo>
                  <a:pt x="183642" y="338327"/>
                </a:lnTo>
                <a:lnTo>
                  <a:pt x="0" y="338327"/>
                </a:lnTo>
                <a:lnTo>
                  <a:pt x="0" y="11277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8254" y="786637"/>
          <a:ext cx="6148070" cy="5681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90805" marR="8248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внеурочной деятельности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времени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1440" marR="20764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плана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внеурочной деятельности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90805" marR="2660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учебным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предметам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образовательной программы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еженедельно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часов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формированию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функциональной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грамотности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часов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pPr marL="90805" marR="336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развитию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личности, ее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способностей, удовлетворения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90805" marR="30988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потребностей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интересов,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самореализации обучающихся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часов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0805" marR="2216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ВД,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направленную на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реализацию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комплекса воспитательных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ОО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0985" marR="254635" indent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подготовке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проведении коллективных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общешкольных мероприятий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1–2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недели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может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использовано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часов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90805" marR="1790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деятельности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ученических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сообществ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(подростковых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коллективов)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marL="90805" marR="6299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ВД,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направленную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организационное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(классные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часы)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78676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часов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ВД,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направленную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организацию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педагогической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90805" marR="4235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обеспечению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здоровья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Внеурочная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деятельность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соответствии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ФОП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ООО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(п.169)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2446" y="701078"/>
            <a:ext cx="1575307" cy="11810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591300" y="687323"/>
            <a:ext cx="5271516" cy="2540508"/>
            <a:chOff x="6591300" y="687323"/>
            <a:chExt cx="5271516" cy="2540508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7896" y="2584678"/>
              <a:ext cx="4483608" cy="5959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0276" y="2581668"/>
              <a:ext cx="4245864" cy="6461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91300" y="2610612"/>
              <a:ext cx="4658868" cy="592328"/>
            </a:xfrm>
            <a:custGeom>
              <a:avLst/>
              <a:gdLst/>
              <a:ahLst/>
              <a:cxnLst/>
              <a:rect l="l" t="t" r="r" b="b"/>
              <a:pathLst>
                <a:path w="4381500" h="494030">
                  <a:moveTo>
                    <a:pt x="4381500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4381500" y="493775"/>
                  </a:lnTo>
                  <a:lnTo>
                    <a:pt x="438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8620" y="699515"/>
              <a:ext cx="3854196" cy="13487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5760" y="687323"/>
              <a:ext cx="3820667" cy="14173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110601" y="586194"/>
            <a:ext cx="3752215" cy="1247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169.5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Количество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часов,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выделяемых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на</a:t>
            </a:r>
            <a:endParaRPr sz="1500">
              <a:latin typeface="Calibri"/>
              <a:cs typeface="Calibri"/>
            </a:endParaRPr>
          </a:p>
          <a:p>
            <a:pPr marL="92075" marR="201295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внеурочную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деятельность,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составляет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15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C00000"/>
                </a:solidFill>
                <a:latin typeface="Calibri"/>
                <a:cs typeface="Calibri"/>
              </a:rPr>
              <a:t>5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лет</a:t>
            </a:r>
            <a:r>
              <a:rPr sz="15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обучения</a:t>
            </a:r>
            <a:r>
              <a:rPr sz="15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15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уровне</a:t>
            </a:r>
            <a:r>
              <a:rPr sz="15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основного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общего </a:t>
            </a:r>
            <a:r>
              <a:rPr sz="1500" dirty="0">
                <a:latin typeface="Calibri"/>
                <a:cs typeface="Calibri"/>
              </a:rPr>
              <a:t>образования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5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5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1750</a:t>
            </a:r>
            <a:r>
              <a:rPr sz="15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-50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5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5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350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2560" y="1999485"/>
            <a:ext cx="6325239" cy="2243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52270" lvl="1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tabLst>
                <a:tab pos="467995" algn="l"/>
              </a:tabLst>
            </a:pPr>
            <a:r>
              <a:rPr lang="ru-RU" sz="1300" dirty="0">
                <a:latin typeface="Calibri"/>
                <a:cs typeface="Calibri"/>
              </a:rPr>
              <a:t> - </a:t>
            </a:r>
            <a:r>
              <a:rPr sz="1300" dirty="0" err="1">
                <a:latin typeface="Calibri"/>
                <a:cs typeface="Calibri"/>
              </a:rPr>
              <a:t>Общий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объём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внеурочной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 err="1">
                <a:latin typeface="Calibri"/>
                <a:cs typeface="Calibri"/>
              </a:rPr>
              <a:t>деятельности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b="1" spc="-25" dirty="0" err="1">
                <a:latin typeface="Calibri"/>
                <a:cs typeface="Calibri"/>
              </a:rPr>
              <a:t>не</a:t>
            </a:r>
            <a:r>
              <a:rPr lang="ru-RU" sz="1300" b="1" spc="-25" dirty="0">
                <a:latin typeface="Calibri"/>
                <a:cs typeface="Calibri"/>
              </a:rPr>
              <a:t> </a:t>
            </a:r>
            <a:r>
              <a:rPr sz="1300" b="1" spc="-10" dirty="0" err="1">
                <a:latin typeface="Calibri"/>
                <a:cs typeface="Calibri"/>
              </a:rPr>
              <a:t>должен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превышать</a:t>
            </a:r>
            <a:r>
              <a:rPr sz="1300" b="1" spc="-40" dirty="0"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3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 err="1">
                <a:latin typeface="Calibri"/>
                <a:cs typeface="Calibri"/>
              </a:rPr>
              <a:t>неделю</a:t>
            </a:r>
            <a:endParaRPr lang="ru-RU" sz="1300" spc="-10" dirty="0">
              <a:latin typeface="Calibri"/>
              <a:cs typeface="Calibri"/>
            </a:endParaRPr>
          </a:p>
          <a:p>
            <a:pPr marL="298450" marR="1652270" lvl="1" indent="-28575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Tx/>
              <a:buChar char="-"/>
              <a:tabLst>
                <a:tab pos="467995" algn="l"/>
              </a:tabLst>
            </a:pPr>
            <a:r>
              <a:rPr lang="ru-RU" sz="1300" dirty="0">
                <a:latin typeface="Calibri"/>
                <a:cs typeface="Calibri"/>
              </a:rPr>
              <a:t>1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час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 err="1">
                <a:latin typeface="Calibri"/>
                <a:cs typeface="Calibri"/>
              </a:rPr>
              <a:t>неделю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lang="ru-RU" sz="1300" spc="-15" dirty="0">
                <a:latin typeface="Calibri"/>
                <a:cs typeface="Calibri"/>
              </a:rPr>
              <a:t>-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«Разговоры</a:t>
            </a:r>
            <a:r>
              <a:rPr sz="13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3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 err="1">
                <a:solidFill>
                  <a:srgbClr val="C00000"/>
                </a:solidFill>
                <a:latin typeface="Calibri"/>
                <a:cs typeface="Calibri"/>
              </a:rPr>
              <a:t>важном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r>
              <a:rPr lang="ru-RU" sz="1300" spc="-10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</a:p>
          <a:p>
            <a:pPr marL="298450" marR="1652270" lvl="1" indent="-28575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Tx/>
              <a:buChar char="-"/>
              <a:tabLst>
                <a:tab pos="467995" algn="l"/>
              </a:tabLst>
            </a:pPr>
            <a:r>
              <a:rPr lang="ru-RU" sz="1300" spc="-10" dirty="0">
                <a:solidFill>
                  <a:schemeClr val="tx1"/>
                </a:solidFill>
                <a:latin typeface="Calibri"/>
                <a:cs typeface="Calibri"/>
              </a:rPr>
              <a:t>1 час  - для реализации стандарта </a:t>
            </a:r>
            <a:r>
              <a:rPr lang="ru-RU" sz="1300" spc="-10" dirty="0">
                <a:solidFill>
                  <a:srgbClr val="C00000"/>
                </a:solidFill>
                <a:latin typeface="Calibri"/>
                <a:cs typeface="Calibri"/>
              </a:rPr>
              <a:t>по физической культуре, </a:t>
            </a:r>
          </a:p>
          <a:p>
            <a:pPr marL="298450" marR="1652270" lvl="1" indent="-28575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Tx/>
              <a:buChar char="-"/>
              <a:tabLst>
                <a:tab pos="467995" algn="l"/>
              </a:tabLst>
            </a:pPr>
            <a:r>
              <a:rPr lang="ru-RU" sz="1300" spc="-10" dirty="0">
                <a:solidFill>
                  <a:schemeClr val="tx1"/>
                </a:solidFill>
                <a:latin typeface="Calibri"/>
                <a:cs typeface="Calibri"/>
              </a:rPr>
              <a:t>1 час в 6-9 классах </a:t>
            </a:r>
            <a:r>
              <a:rPr lang="ru-RU" sz="1300" spc="-10" dirty="0">
                <a:solidFill>
                  <a:srgbClr val="C00000"/>
                </a:solidFill>
                <a:latin typeface="Calibri"/>
                <a:cs typeface="Calibri"/>
              </a:rPr>
              <a:t>- «Россия – мои горизонты», </a:t>
            </a:r>
          </a:p>
          <a:p>
            <a:pPr marL="298450" marR="1652270" lvl="1" indent="-28575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Tx/>
              <a:buChar char="-"/>
              <a:tabLst>
                <a:tab pos="467995" algn="l"/>
              </a:tabLst>
            </a:pPr>
            <a:r>
              <a:rPr lang="ru-RU" sz="1300" spc="-10" dirty="0">
                <a:solidFill>
                  <a:schemeClr val="tx1"/>
                </a:solidFill>
                <a:latin typeface="Calibri"/>
                <a:cs typeface="Calibri"/>
              </a:rPr>
              <a:t>0,5 часа в 8 классе </a:t>
            </a:r>
            <a:r>
              <a:rPr lang="ru-RU" sz="1300" spc="-10" dirty="0">
                <a:solidFill>
                  <a:srgbClr val="C00000"/>
                </a:solidFill>
                <a:latin typeface="Calibri"/>
                <a:cs typeface="Calibri"/>
              </a:rPr>
              <a:t>– Учебные сборы по ОБЗР</a:t>
            </a:r>
          </a:p>
          <a:p>
            <a:pPr marL="285750" marR="1007744" lvl="2">
              <a:lnSpc>
                <a:spcPct val="100000"/>
              </a:lnSpc>
              <a:spcBef>
                <a:spcPts val="1370"/>
              </a:spcBef>
              <a:buClr>
                <a:srgbClr val="C00000"/>
              </a:buClr>
              <a:tabLst>
                <a:tab pos="867410" algn="l"/>
              </a:tabLst>
            </a:pPr>
            <a:r>
              <a:rPr lang="ru-RU" sz="1300" dirty="0">
                <a:latin typeface="Calibri"/>
                <a:cs typeface="Calibri"/>
              </a:rPr>
              <a:t>В</a:t>
            </a:r>
            <a:r>
              <a:rPr lang="ru-RU" sz="1300" spc="-3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зависимости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от</a:t>
            </a:r>
            <a:r>
              <a:rPr lang="ru-RU" sz="1300" spc="-3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задач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на</a:t>
            </a:r>
            <a:r>
              <a:rPr lang="ru-RU" sz="1300" spc="-30" dirty="0">
                <a:latin typeface="Calibri"/>
                <a:cs typeface="Calibri"/>
              </a:rPr>
              <a:t> </a:t>
            </a:r>
            <a:r>
              <a:rPr lang="ru-RU" sz="1300" spc="-10" dirty="0">
                <a:latin typeface="Calibri"/>
                <a:cs typeface="Calibri"/>
              </a:rPr>
              <a:t>каждом</a:t>
            </a:r>
            <a:r>
              <a:rPr lang="ru-RU" sz="1300" spc="-1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этапе</a:t>
            </a:r>
            <a:r>
              <a:rPr lang="ru-RU" sz="1300" spc="-3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реализации</a:t>
            </a:r>
            <a:r>
              <a:rPr lang="ru-RU" sz="1300" spc="-15" dirty="0">
                <a:latin typeface="Calibri"/>
                <a:cs typeface="Calibri"/>
              </a:rPr>
              <a:t> </a:t>
            </a:r>
            <a:r>
              <a:rPr lang="ru-RU" sz="1300" spc="-20" dirty="0">
                <a:latin typeface="Calibri"/>
                <a:cs typeface="Calibri"/>
              </a:rPr>
              <a:t>ООП: </a:t>
            </a:r>
            <a:r>
              <a:rPr lang="ru-RU" sz="1300" dirty="0">
                <a:latin typeface="Calibri"/>
                <a:cs typeface="Calibri"/>
              </a:rPr>
              <a:t>в</a:t>
            </a:r>
            <a:r>
              <a:rPr lang="ru-RU" sz="1300" spc="-2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5</a:t>
            </a:r>
            <a:r>
              <a:rPr lang="ru-RU" sz="1300" spc="-2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классе</a:t>
            </a:r>
            <a:r>
              <a:rPr lang="ru-RU" sz="1300" spc="-1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для</a:t>
            </a:r>
            <a:r>
              <a:rPr lang="ru-RU" sz="1300" spc="-2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обеспечения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адаптации</a:t>
            </a:r>
            <a:r>
              <a:rPr lang="ru-RU" sz="1300" spc="-10" dirty="0">
                <a:latin typeface="Calibri"/>
                <a:cs typeface="Calibri"/>
              </a:rPr>
              <a:t> обучающихся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spc="-10" dirty="0">
                <a:latin typeface="Calibri"/>
                <a:cs typeface="Calibri"/>
              </a:rPr>
              <a:t>может</a:t>
            </a:r>
            <a:r>
              <a:rPr lang="ru-RU" sz="1300" spc="-25" dirty="0">
                <a:latin typeface="Calibri"/>
                <a:cs typeface="Calibri"/>
              </a:rPr>
              <a:t> </a:t>
            </a:r>
            <a:r>
              <a:rPr lang="ru-RU" sz="1300" spc="-20" dirty="0">
                <a:latin typeface="Calibri"/>
                <a:cs typeface="Calibri"/>
              </a:rPr>
              <a:t>быть </a:t>
            </a:r>
            <a:r>
              <a:rPr lang="ru-RU" sz="1300" spc="-10" dirty="0">
                <a:latin typeface="Calibri"/>
                <a:cs typeface="Calibri"/>
              </a:rPr>
              <a:t>выделено</a:t>
            </a:r>
            <a:r>
              <a:rPr lang="ru-RU" sz="1300" dirty="0">
                <a:latin typeface="Calibri"/>
                <a:cs typeface="Calibri"/>
              </a:rPr>
              <a:t> больше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часов,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чем</a:t>
            </a:r>
            <a:r>
              <a:rPr lang="ru-RU" sz="1300" spc="-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в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6</a:t>
            </a:r>
            <a:r>
              <a:rPr lang="ru-RU" sz="1300" spc="-1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или</a:t>
            </a:r>
            <a:r>
              <a:rPr lang="ru-RU" sz="1300" spc="-1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7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классе,</a:t>
            </a:r>
            <a:r>
              <a:rPr lang="ru-RU" sz="1300" spc="-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либо</a:t>
            </a:r>
            <a:r>
              <a:rPr lang="ru-RU" sz="1300" spc="-2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в</a:t>
            </a:r>
            <a:r>
              <a:rPr lang="ru-RU" sz="1300" spc="-1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8</a:t>
            </a:r>
            <a:r>
              <a:rPr lang="ru-RU" sz="1300" spc="-1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классе</a:t>
            </a:r>
            <a:r>
              <a:rPr lang="ru-RU" sz="1300" spc="25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–</a:t>
            </a:r>
            <a:r>
              <a:rPr lang="ru-RU" sz="1300" spc="-15" dirty="0">
                <a:latin typeface="Calibri"/>
                <a:cs typeface="Calibri"/>
              </a:rPr>
              <a:t> </a:t>
            </a:r>
            <a:r>
              <a:rPr lang="ru-RU" sz="1300" spc="-50" dirty="0">
                <a:latin typeface="Calibri"/>
                <a:cs typeface="Calibri"/>
              </a:rPr>
              <a:t>в </a:t>
            </a:r>
            <a:r>
              <a:rPr lang="ru-RU" sz="1300" dirty="0">
                <a:latin typeface="Calibri"/>
                <a:cs typeface="Calibri"/>
              </a:rPr>
              <a:t>связи</a:t>
            </a:r>
            <a:r>
              <a:rPr lang="ru-RU" sz="1300" spc="-30" dirty="0">
                <a:latin typeface="Calibri"/>
                <a:cs typeface="Calibri"/>
              </a:rPr>
              <a:t> </a:t>
            </a:r>
            <a:br>
              <a:rPr lang="ru-RU" sz="1300" spc="-30" dirty="0">
                <a:latin typeface="Calibri"/>
                <a:cs typeface="Calibri"/>
              </a:rPr>
            </a:br>
            <a:r>
              <a:rPr lang="ru-RU" sz="1300" dirty="0">
                <a:latin typeface="Calibri"/>
                <a:cs typeface="Calibri"/>
              </a:rPr>
              <a:t>с</a:t>
            </a:r>
            <a:r>
              <a:rPr lang="ru-RU" sz="1300" spc="-1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организацией</a:t>
            </a:r>
            <a:r>
              <a:rPr lang="ru-RU" sz="1300" spc="10" dirty="0">
                <a:latin typeface="Calibri"/>
                <a:cs typeface="Calibri"/>
              </a:rPr>
              <a:t> </a:t>
            </a:r>
            <a:r>
              <a:rPr lang="ru-RU" sz="1300" spc="-10" dirty="0">
                <a:latin typeface="Calibri"/>
                <a:cs typeface="Calibri"/>
              </a:rPr>
              <a:t>предпрофильной</a:t>
            </a:r>
            <a:r>
              <a:rPr lang="ru-RU" sz="1300" spc="10" dirty="0">
                <a:latin typeface="Calibri"/>
                <a:cs typeface="Calibri"/>
              </a:rPr>
              <a:t> </a:t>
            </a:r>
            <a:r>
              <a:rPr lang="ru-RU" sz="1300" spc="-10" dirty="0">
                <a:latin typeface="Calibri"/>
                <a:cs typeface="Calibri"/>
              </a:rPr>
              <a:t>подготовки.</a:t>
            </a:r>
            <a:endParaRPr lang="ru-RU" sz="13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64808" y="4210824"/>
            <a:ext cx="3726179" cy="582295"/>
            <a:chOff x="6464808" y="4210824"/>
            <a:chExt cx="3726179" cy="58229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8778" y="4253308"/>
              <a:ext cx="3640892" cy="4437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4808" y="4210824"/>
              <a:ext cx="3726180" cy="58215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591300" y="4261103"/>
            <a:ext cx="356616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Модели</a:t>
            </a:r>
            <a:r>
              <a:rPr sz="18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плана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ВД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на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уровне</a:t>
            </a:r>
            <a:r>
              <a:rPr sz="18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ООО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39356" y="4776241"/>
            <a:ext cx="4826635" cy="528955"/>
            <a:chOff x="7039356" y="4776241"/>
            <a:chExt cx="4826635" cy="52895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8106" y="4800419"/>
              <a:ext cx="4777766" cy="4224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9356" y="4776241"/>
              <a:ext cx="4779263" cy="52880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150607" y="4817364"/>
            <a:ext cx="470344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Преобладает</a:t>
            </a:r>
            <a:r>
              <a:rPr sz="16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учебно-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познавательная</a:t>
            </a:r>
            <a:r>
              <a:rPr sz="16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деятельность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39356" y="5152644"/>
            <a:ext cx="4989830" cy="1397635"/>
            <a:chOff x="7039356" y="5152644"/>
            <a:chExt cx="4989830" cy="139763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69836" y="5169408"/>
              <a:ext cx="4914900" cy="68734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9356" y="5152644"/>
              <a:ext cx="3928872" cy="77266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150608" y="5195316"/>
              <a:ext cx="4813300" cy="585470"/>
            </a:xfrm>
            <a:custGeom>
              <a:avLst/>
              <a:gdLst/>
              <a:ahLst/>
              <a:cxnLst/>
              <a:rect l="l" t="t" r="r" b="b"/>
              <a:pathLst>
                <a:path w="4813300" h="585470">
                  <a:moveTo>
                    <a:pt x="4812792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812792" y="585216"/>
                  </a:lnTo>
                  <a:lnTo>
                    <a:pt x="4812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2884" y="5792724"/>
              <a:ext cx="4911852" cy="6873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3928" y="5777484"/>
              <a:ext cx="4985004" cy="7726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153656" y="5818631"/>
              <a:ext cx="4810125" cy="585470"/>
            </a:xfrm>
            <a:custGeom>
              <a:avLst/>
              <a:gdLst/>
              <a:ahLst/>
              <a:cxnLst/>
              <a:rect l="l" t="t" r="r" b="b"/>
              <a:pathLst>
                <a:path w="4810125" h="585470">
                  <a:moveTo>
                    <a:pt x="4809744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809744" y="585216"/>
                  </a:lnTo>
                  <a:lnTo>
                    <a:pt x="480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233919" y="5840984"/>
            <a:ext cx="4616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Преобладает</a:t>
            </a:r>
            <a:r>
              <a:rPr sz="16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деятельность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ученических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сообществ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воспитательных</a:t>
            </a:r>
            <a:r>
              <a:rPr sz="16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мероприятий.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584950" y="4824729"/>
            <a:ext cx="421640" cy="404495"/>
            <a:chOff x="6584950" y="4824729"/>
            <a:chExt cx="421640" cy="404495"/>
          </a:xfrm>
        </p:grpSpPr>
        <p:sp>
          <p:nvSpPr>
            <p:cNvPr id="37" name="object 37"/>
            <p:cNvSpPr/>
            <p:nvPr/>
          </p:nvSpPr>
          <p:spPr>
            <a:xfrm>
              <a:off x="6591300" y="4831079"/>
              <a:ext cx="408940" cy="391795"/>
            </a:xfrm>
            <a:custGeom>
              <a:avLst/>
              <a:gdLst/>
              <a:ahLst/>
              <a:cxnLst/>
              <a:rect l="l" t="t" r="r" b="b"/>
              <a:pathLst>
                <a:path w="408940" h="391795">
                  <a:moveTo>
                    <a:pt x="204216" y="0"/>
                  </a:moveTo>
                  <a:lnTo>
                    <a:pt x="157394" y="5169"/>
                  </a:lnTo>
                  <a:lnTo>
                    <a:pt x="114411" y="19896"/>
                  </a:lnTo>
                  <a:lnTo>
                    <a:pt x="76493" y="43007"/>
                  </a:lnTo>
                  <a:lnTo>
                    <a:pt x="44866" y="73329"/>
                  </a:lnTo>
                  <a:lnTo>
                    <a:pt x="20758" y="109690"/>
                  </a:lnTo>
                  <a:lnTo>
                    <a:pt x="5393" y="150915"/>
                  </a:lnTo>
                  <a:lnTo>
                    <a:pt x="0" y="195834"/>
                  </a:lnTo>
                  <a:lnTo>
                    <a:pt x="5393" y="240752"/>
                  </a:lnTo>
                  <a:lnTo>
                    <a:pt x="20758" y="281977"/>
                  </a:lnTo>
                  <a:lnTo>
                    <a:pt x="44866" y="318338"/>
                  </a:lnTo>
                  <a:lnTo>
                    <a:pt x="76493" y="348660"/>
                  </a:lnTo>
                  <a:lnTo>
                    <a:pt x="114411" y="371771"/>
                  </a:lnTo>
                  <a:lnTo>
                    <a:pt x="157394" y="386498"/>
                  </a:lnTo>
                  <a:lnTo>
                    <a:pt x="204216" y="391668"/>
                  </a:lnTo>
                  <a:lnTo>
                    <a:pt x="251037" y="386498"/>
                  </a:lnTo>
                  <a:lnTo>
                    <a:pt x="294020" y="371771"/>
                  </a:lnTo>
                  <a:lnTo>
                    <a:pt x="331938" y="348660"/>
                  </a:lnTo>
                  <a:lnTo>
                    <a:pt x="363565" y="318338"/>
                  </a:lnTo>
                  <a:lnTo>
                    <a:pt x="387673" y="281977"/>
                  </a:lnTo>
                  <a:lnTo>
                    <a:pt x="403038" y="240752"/>
                  </a:lnTo>
                  <a:lnTo>
                    <a:pt x="408431" y="195834"/>
                  </a:lnTo>
                  <a:lnTo>
                    <a:pt x="403038" y="150915"/>
                  </a:lnTo>
                  <a:lnTo>
                    <a:pt x="387673" y="109690"/>
                  </a:lnTo>
                  <a:lnTo>
                    <a:pt x="363565" y="73329"/>
                  </a:lnTo>
                  <a:lnTo>
                    <a:pt x="331938" y="43007"/>
                  </a:lnTo>
                  <a:lnTo>
                    <a:pt x="294020" y="19896"/>
                  </a:lnTo>
                  <a:lnTo>
                    <a:pt x="251037" y="5169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91300" y="4831079"/>
              <a:ext cx="408940" cy="391795"/>
            </a:xfrm>
            <a:custGeom>
              <a:avLst/>
              <a:gdLst/>
              <a:ahLst/>
              <a:cxnLst/>
              <a:rect l="l" t="t" r="r" b="b"/>
              <a:pathLst>
                <a:path w="408940" h="391795">
                  <a:moveTo>
                    <a:pt x="0" y="195834"/>
                  </a:moveTo>
                  <a:lnTo>
                    <a:pt x="5393" y="150915"/>
                  </a:lnTo>
                  <a:lnTo>
                    <a:pt x="20758" y="109690"/>
                  </a:lnTo>
                  <a:lnTo>
                    <a:pt x="44866" y="73329"/>
                  </a:lnTo>
                  <a:lnTo>
                    <a:pt x="76493" y="43007"/>
                  </a:lnTo>
                  <a:lnTo>
                    <a:pt x="114411" y="19896"/>
                  </a:lnTo>
                  <a:lnTo>
                    <a:pt x="157394" y="5169"/>
                  </a:lnTo>
                  <a:lnTo>
                    <a:pt x="204216" y="0"/>
                  </a:lnTo>
                  <a:lnTo>
                    <a:pt x="251037" y="5169"/>
                  </a:lnTo>
                  <a:lnTo>
                    <a:pt x="294020" y="19896"/>
                  </a:lnTo>
                  <a:lnTo>
                    <a:pt x="331938" y="43007"/>
                  </a:lnTo>
                  <a:lnTo>
                    <a:pt x="363565" y="73329"/>
                  </a:lnTo>
                  <a:lnTo>
                    <a:pt x="387673" y="109690"/>
                  </a:lnTo>
                  <a:lnTo>
                    <a:pt x="403038" y="150915"/>
                  </a:lnTo>
                  <a:lnTo>
                    <a:pt x="408431" y="195834"/>
                  </a:lnTo>
                  <a:lnTo>
                    <a:pt x="403038" y="240752"/>
                  </a:lnTo>
                  <a:lnTo>
                    <a:pt x="387673" y="281977"/>
                  </a:lnTo>
                  <a:lnTo>
                    <a:pt x="363565" y="318338"/>
                  </a:lnTo>
                  <a:lnTo>
                    <a:pt x="331938" y="348660"/>
                  </a:lnTo>
                  <a:lnTo>
                    <a:pt x="294020" y="371771"/>
                  </a:lnTo>
                  <a:lnTo>
                    <a:pt x="251037" y="386498"/>
                  </a:lnTo>
                  <a:lnTo>
                    <a:pt x="204216" y="391668"/>
                  </a:lnTo>
                  <a:lnTo>
                    <a:pt x="157394" y="386498"/>
                  </a:lnTo>
                  <a:lnTo>
                    <a:pt x="114411" y="371771"/>
                  </a:lnTo>
                  <a:lnTo>
                    <a:pt x="76493" y="348660"/>
                  </a:lnTo>
                  <a:lnTo>
                    <a:pt x="44866" y="318338"/>
                  </a:lnTo>
                  <a:lnTo>
                    <a:pt x="20758" y="281977"/>
                  </a:lnTo>
                  <a:lnTo>
                    <a:pt x="5393" y="240752"/>
                  </a:lnTo>
                  <a:lnTo>
                    <a:pt x="0" y="19583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719443" y="4846701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584950" y="5387085"/>
            <a:ext cx="421640" cy="404495"/>
            <a:chOff x="6584950" y="5387085"/>
            <a:chExt cx="421640" cy="404495"/>
          </a:xfrm>
        </p:grpSpPr>
        <p:sp>
          <p:nvSpPr>
            <p:cNvPr id="41" name="object 41"/>
            <p:cNvSpPr/>
            <p:nvPr/>
          </p:nvSpPr>
          <p:spPr>
            <a:xfrm>
              <a:off x="6591300" y="5393435"/>
              <a:ext cx="408940" cy="391795"/>
            </a:xfrm>
            <a:custGeom>
              <a:avLst/>
              <a:gdLst/>
              <a:ahLst/>
              <a:cxnLst/>
              <a:rect l="l" t="t" r="r" b="b"/>
              <a:pathLst>
                <a:path w="408940" h="391795">
                  <a:moveTo>
                    <a:pt x="204216" y="0"/>
                  </a:moveTo>
                  <a:lnTo>
                    <a:pt x="157394" y="5169"/>
                  </a:lnTo>
                  <a:lnTo>
                    <a:pt x="114411" y="19896"/>
                  </a:lnTo>
                  <a:lnTo>
                    <a:pt x="76493" y="43007"/>
                  </a:lnTo>
                  <a:lnTo>
                    <a:pt x="44866" y="73329"/>
                  </a:lnTo>
                  <a:lnTo>
                    <a:pt x="20758" y="109690"/>
                  </a:lnTo>
                  <a:lnTo>
                    <a:pt x="5393" y="150915"/>
                  </a:lnTo>
                  <a:lnTo>
                    <a:pt x="0" y="195833"/>
                  </a:lnTo>
                  <a:lnTo>
                    <a:pt x="5393" y="240736"/>
                  </a:lnTo>
                  <a:lnTo>
                    <a:pt x="20758" y="281955"/>
                  </a:lnTo>
                  <a:lnTo>
                    <a:pt x="44866" y="318316"/>
                  </a:lnTo>
                  <a:lnTo>
                    <a:pt x="76493" y="348644"/>
                  </a:lnTo>
                  <a:lnTo>
                    <a:pt x="114411" y="371762"/>
                  </a:lnTo>
                  <a:lnTo>
                    <a:pt x="157394" y="386495"/>
                  </a:lnTo>
                  <a:lnTo>
                    <a:pt x="204216" y="391667"/>
                  </a:lnTo>
                  <a:lnTo>
                    <a:pt x="251037" y="386495"/>
                  </a:lnTo>
                  <a:lnTo>
                    <a:pt x="294020" y="371762"/>
                  </a:lnTo>
                  <a:lnTo>
                    <a:pt x="331938" y="348644"/>
                  </a:lnTo>
                  <a:lnTo>
                    <a:pt x="363565" y="318316"/>
                  </a:lnTo>
                  <a:lnTo>
                    <a:pt x="387673" y="281955"/>
                  </a:lnTo>
                  <a:lnTo>
                    <a:pt x="403038" y="240736"/>
                  </a:lnTo>
                  <a:lnTo>
                    <a:pt x="408431" y="195833"/>
                  </a:lnTo>
                  <a:lnTo>
                    <a:pt x="403038" y="150915"/>
                  </a:lnTo>
                  <a:lnTo>
                    <a:pt x="387673" y="109690"/>
                  </a:lnTo>
                  <a:lnTo>
                    <a:pt x="363565" y="73329"/>
                  </a:lnTo>
                  <a:lnTo>
                    <a:pt x="331938" y="43007"/>
                  </a:lnTo>
                  <a:lnTo>
                    <a:pt x="294020" y="19896"/>
                  </a:lnTo>
                  <a:lnTo>
                    <a:pt x="251037" y="5169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91300" y="5393435"/>
              <a:ext cx="408940" cy="391795"/>
            </a:xfrm>
            <a:custGeom>
              <a:avLst/>
              <a:gdLst/>
              <a:ahLst/>
              <a:cxnLst/>
              <a:rect l="l" t="t" r="r" b="b"/>
              <a:pathLst>
                <a:path w="408940" h="391795">
                  <a:moveTo>
                    <a:pt x="0" y="195833"/>
                  </a:moveTo>
                  <a:lnTo>
                    <a:pt x="5393" y="150915"/>
                  </a:lnTo>
                  <a:lnTo>
                    <a:pt x="20758" y="109690"/>
                  </a:lnTo>
                  <a:lnTo>
                    <a:pt x="44866" y="73329"/>
                  </a:lnTo>
                  <a:lnTo>
                    <a:pt x="76493" y="43007"/>
                  </a:lnTo>
                  <a:lnTo>
                    <a:pt x="114411" y="19896"/>
                  </a:lnTo>
                  <a:lnTo>
                    <a:pt x="157394" y="5169"/>
                  </a:lnTo>
                  <a:lnTo>
                    <a:pt x="204216" y="0"/>
                  </a:lnTo>
                  <a:lnTo>
                    <a:pt x="251037" y="5169"/>
                  </a:lnTo>
                  <a:lnTo>
                    <a:pt x="294020" y="19896"/>
                  </a:lnTo>
                  <a:lnTo>
                    <a:pt x="331938" y="43007"/>
                  </a:lnTo>
                  <a:lnTo>
                    <a:pt x="363565" y="73329"/>
                  </a:lnTo>
                  <a:lnTo>
                    <a:pt x="387673" y="109690"/>
                  </a:lnTo>
                  <a:lnTo>
                    <a:pt x="403038" y="150915"/>
                  </a:lnTo>
                  <a:lnTo>
                    <a:pt x="408431" y="195833"/>
                  </a:lnTo>
                  <a:lnTo>
                    <a:pt x="403038" y="240736"/>
                  </a:lnTo>
                  <a:lnTo>
                    <a:pt x="387673" y="281955"/>
                  </a:lnTo>
                  <a:lnTo>
                    <a:pt x="363565" y="318316"/>
                  </a:lnTo>
                  <a:lnTo>
                    <a:pt x="331938" y="348644"/>
                  </a:lnTo>
                  <a:lnTo>
                    <a:pt x="294020" y="371762"/>
                  </a:lnTo>
                  <a:lnTo>
                    <a:pt x="251037" y="386495"/>
                  </a:lnTo>
                  <a:lnTo>
                    <a:pt x="204216" y="391667"/>
                  </a:lnTo>
                  <a:lnTo>
                    <a:pt x="157394" y="386495"/>
                  </a:lnTo>
                  <a:lnTo>
                    <a:pt x="114411" y="371762"/>
                  </a:lnTo>
                  <a:lnTo>
                    <a:pt x="76493" y="348644"/>
                  </a:lnTo>
                  <a:lnTo>
                    <a:pt x="44866" y="318316"/>
                  </a:lnTo>
                  <a:lnTo>
                    <a:pt x="20758" y="281955"/>
                  </a:lnTo>
                  <a:lnTo>
                    <a:pt x="5393" y="240736"/>
                  </a:lnTo>
                  <a:lnTo>
                    <a:pt x="0" y="19583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19443" y="5216728"/>
            <a:ext cx="4069715" cy="523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2605">
              <a:lnSpc>
                <a:spcPts val="1720"/>
              </a:lnSpc>
              <a:spcBef>
                <a:spcPts val="95"/>
              </a:spcBef>
            </a:pP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Преобладает</a:t>
            </a:r>
            <a:r>
              <a:rPr sz="16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педагогическая</a:t>
            </a:r>
            <a:r>
              <a:rPr sz="16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поддержка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200"/>
              </a:lnSpc>
              <a:tabLst>
                <a:tab pos="522605" algn="l"/>
              </a:tabLst>
            </a:pP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589776" y="5995415"/>
            <a:ext cx="422275" cy="381000"/>
            <a:chOff x="6589776" y="5995415"/>
            <a:chExt cx="422275" cy="381000"/>
          </a:xfrm>
        </p:grpSpPr>
        <p:sp>
          <p:nvSpPr>
            <p:cNvPr id="45" name="object 45"/>
            <p:cNvSpPr/>
            <p:nvPr/>
          </p:nvSpPr>
          <p:spPr>
            <a:xfrm>
              <a:off x="6595872" y="6001511"/>
              <a:ext cx="410209" cy="368935"/>
            </a:xfrm>
            <a:custGeom>
              <a:avLst/>
              <a:gdLst/>
              <a:ahLst/>
              <a:cxnLst/>
              <a:rect l="l" t="t" r="r" b="b"/>
              <a:pathLst>
                <a:path w="410209" h="368935">
                  <a:moveTo>
                    <a:pt x="204977" y="0"/>
                  </a:moveTo>
                  <a:lnTo>
                    <a:pt x="157993" y="4870"/>
                  </a:lnTo>
                  <a:lnTo>
                    <a:pt x="114855" y="18743"/>
                  </a:lnTo>
                  <a:lnTo>
                    <a:pt x="76795" y="40512"/>
                  </a:lnTo>
                  <a:lnTo>
                    <a:pt x="45046" y="69069"/>
                  </a:lnTo>
                  <a:lnTo>
                    <a:pt x="20842" y="103308"/>
                  </a:lnTo>
                  <a:lnTo>
                    <a:pt x="5416" y="142122"/>
                  </a:lnTo>
                  <a:lnTo>
                    <a:pt x="0" y="184403"/>
                  </a:lnTo>
                  <a:lnTo>
                    <a:pt x="5416" y="226685"/>
                  </a:lnTo>
                  <a:lnTo>
                    <a:pt x="20842" y="265499"/>
                  </a:lnTo>
                  <a:lnTo>
                    <a:pt x="45046" y="299738"/>
                  </a:lnTo>
                  <a:lnTo>
                    <a:pt x="76795" y="328295"/>
                  </a:lnTo>
                  <a:lnTo>
                    <a:pt x="114855" y="350064"/>
                  </a:lnTo>
                  <a:lnTo>
                    <a:pt x="157993" y="363937"/>
                  </a:lnTo>
                  <a:lnTo>
                    <a:pt x="204977" y="368808"/>
                  </a:lnTo>
                  <a:lnTo>
                    <a:pt x="251962" y="363937"/>
                  </a:lnTo>
                  <a:lnTo>
                    <a:pt x="295100" y="350064"/>
                  </a:lnTo>
                  <a:lnTo>
                    <a:pt x="333160" y="328295"/>
                  </a:lnTo>
                  <a:lnTo>
                    <a:pt x="364909" y="299738"/>
                  </a:lnTo>
                  <a:lnTo>
                    <a:pt x="389113" y="265499"/>
                  </a:lnTo>
                  <a:lnTo>
                    <a:pt x="404539" y="226685"/>
                  </a:lnTo>
                  <a:lnTo>
                    <a:pt x="409955" y="184403"/>
                  </a:lnTo>
                  <a:lnTo>
                    <a:pt x="404539" y="142122"/>
                  </a:lnTo>
                  <a:lnTo>
                    <a:pt x="389113" y="103308"/>
                  </a:lnTo>
                  <a:lnTo>
                    <a:pt x="364909" y="69069"/>
                  </a:lnTo>
                  <a:lnTo>
                    <a:pt x="333160" y="40512"/>
                  </a:lnTo>
                  <a:lnTo>
                    <a:pt x="295100" y="18743"/>
                  </a:lnTo>
                  <a:lnTo>
                    <a:pt x="251962" y="4870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872" y="6001511"/>
              <a:ext cx="410209" cy="368935"/>
            </a:xfrm>
            <a:custGeom>
              <a:avLst/>
              <a:gdLst/>
              <a:ahLst/>
              <a:cxnLst/>
              <a:rect l="l" t="t" r="r" b="b"/>
              <a:pathLst>
                <a:path w="410209" h="368935">
                  <a:moveTo>
                    <a:pt x="0" y="184403"/>
                  </a:moveTo>
                  <a:lnTo>
                    <a:pt x="5416" y="142122"/>
                  </a:lnTo>
                  <a:lnTo>
                    <a:pt x="20842" y="103308"/>
                  </a:lnTo>
                  <a:lnTo>
                    <a:pt x="45046" y="69069"/>
                  </a:lnTo>
                  <a:lnTo>
                    <a:pt x="76795" y="40512"/>
                  </a:lnTo>
                  <a:lnTo>
                    <a:pt x="114855" y="18743"/>
                  </a:lnTo>
                  <a:lnTo>
                    <a:pt x="157993" y="4870"/>
                  </a:lnTo>
                  <a:lnTo>
                    <a:pt x="204977" y="0"/>
                  </a:lnTo>
                  <a:lnTo>
                    <a:pt x="251962" y="4870"/>
                  </a:lnTo>
                  <a:lnTo>
                    <a:pt x="295100" y="18743"/>
                  </a:lnTo>
                  <a:lnTo>
                    <a:pt x="333160" y="40512"/>
                  </a:lnTo>
                  <a:lnTo>
                    <a:pt x="364909" y="69069"/>
                  </a:lnTo>
                  <a:lnTo>
                    <a:pt x="389113" y="103308"/>
                  </a:lnTo>
                  <a:lnTo>
                    <a:pt x="404539" y="142122"/>
                  </a:lnTo>
                  <a:lnTo>
                    <a:pt x="409955" y="184403"/>
                  </a:lnTo>
                  <a:lnTo>
                    <a:pt x="404539" y="226685"/>
                  </a:lnTo>
                  <a:lnTo>
                    <a:pt x="389113" y="265499"/>
                  </a:lnTo>
                  <a:lnTo>
                    <a:pt x="364909" y="299738"/>
                  </a:lnTo>
                  <a:lnTo>
                    <a:pt x="333160" y="328295"/>
                  </a:lnTo>
                  <a:lnTo>
                    <a:pt x="295100" y="350064"/>
                  </a:lnTo>
                  <a:lnTo>
                    <a:pt x="251962" y="363937"/>
                  </a:lnTo>
                  <a:lnTo>
                    <a:pt x="204977" y="368808"/>
                  </a:lnTo>
                  <a:lnTo>
                    <a:pt x="157993" y="363937"/>
                  </a:lnTo>
                  <a:lnTo>
                    <a:pt x="114855" y="350064"/>
                  </a:lnTo>
                  <a:lnTo>
                    <a:pt x="76795" y="328295"/>
                  </a:lnTo>
                  <a:lnTo>
                    <a:pt x="45046" y="299738"/>
                  </a:lnTo>
                  <a:lnTo>
                    <a:pt x="20842" y="265499"/>
                  </a:lnTo>
                  <a:lnTo>
                    <a:pt x="5416" y="226685"/>
                  </a:lnTo>
                  <a:lnTo>
                    <a:pt x="0" y="18440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24904" y="6004966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Подходы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планированию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внеурочной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(ООО)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08710"/>
              </p:ext>
            </p:extLst>
          </p:nvPr>
        </p:nvGraphicFramePr>
        <p:xfrm>
          <a:off x="267042" y="572134"/>
          <a:ext cx="11047089" cy="5546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7480">
                <a:tc row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№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0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ВД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курса</a:t>
                      </a:r>
                      <a:r>
                        <a:rPr sz="1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ВД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875030">
                        <a:lnSpc>
                          <a:spcPts val="114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классам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(СанПиН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1.2.3685-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21,</a:t>
                      </a:r>
                      <a:r>
                        <a:rPr sz="1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табл.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6.6.)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85725" algn="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формированию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функциональной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грамотности,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проектная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функциональной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грамотности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4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 marR="6883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ВД,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направленная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 развитие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личности, профориентацию,</a:t>
                      </a:r>
                      <a:r>
                        <a:rPr sz="1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предпрофильную</a:t>
                      </a:r>
                      <a:r>
                        <a:rPr sz="1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подготовку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«Россия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мои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горизонты»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Модуль по физической культуре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Театр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Спортивный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клуб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(по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направлениям)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Школьный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музей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 marR="813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воспитательных мероприятий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«Разговоры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важном»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01930">
                        <a:lnSpc>
                          <a:spcPts val="14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ЦДИ,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РДДМ,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Юнармия,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ученических сообществ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ученических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сообществ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педагогической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поддержки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Предпрофильные</a:t>
                      </a:r>
                      <a:r>
                        <a:rPr sz="1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курсы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обеспечению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здоровья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Учебные сборы по ОБЗР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0,5 мальчики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0,5 девочки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863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 учебным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предметам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образовательной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программы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377190">
                        <a:lnSpc>
                          <a:spcPts val="14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Курсы,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направленные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усиление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обучения,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углубленного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изучения предметов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8E1666-1255-4749-92EE-AE0887C0952B}"/>
              </a:ext>
            </a:extLst>
          </p:cNvPr>
          <p:cNvSpPr txBox="1"/>
          <p:nvPr/>
        </p:nvSpPr>
        <p:spPr>
          <a:xfrm>
            <a:off x="76200" y="6324600"/>
            <a:ext cx="1036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05" algn="r">
              <a:lnSpc>
                <a:spcPct val="100000"/>
              </a:lnSpc>
              <a:spcBef>
                <a:spcPts val="30"/>
              </a:spcBef>
            </a:pPr>
            <a:r>
              <a:rPr lang="ru-RU" sz="1800" b="1" spc="-10" dirty="0">
                <a:solidFill>
                  <a:srgbClr val="FF0000"/>
                </a:solidFill>
                <a:latin typeface="Calibri"/>
                <a:cs typeface="Calibri"/>
              </a:rPr>
              <a:t>ВАЖНО!!!!!                                                                 </a:t>
            </a:r>
            <a:r>
              <a:rPr lang="ru-RU" sz="1800" spc="-10" dirty="0">
                <a:latin typeface="Calibri"/>
                <a:cs typeface="Calibri"/>
              </a:rPr>
              <a:t>Все </a:t>
            </a:r>
            <a:r>
              <a:rPr lang="ru-RU" sz="1800" dirty="0">
                <a:latin typeface="Calibri"/>
                <a:cs typeface="Calibri"/>
              </a:rPr>
              <a:t>часы внеурочной деятельности</a:t>
            </a:r>
            <a:r>
              <a:rPr lang="ru-RU" sz="1800" spc="-3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финансируются!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6641" y="5230927"/>
            <a:ext cx="371064" cy="1181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679" y="1453718"/>
            <a:ext cx="1063053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Calibri"/>
                <a:cs typeface="Calibri"/>
              </a:rPr>
              <a:t>Среднее</a:t>
            </a:r>
            <a:r>
              <a:rPr sz="6600" spc="-204" dirty="0">
                <a:latin typeface="Calibri"/>
                <a:cs typeface="Calibri"/>
              </a:rPr>
              <a:t> </a:t>
            </a:r>
            <a:r>
              <a:rPr sz="6600" dirty="0">
                <a:latin typeface="Calibri"/>
                <a:cs typeface="Calibri"/>
              </a:rPr>
              <a:t>общее</a:t>
            </a:r>
            <a:r>
              <a:rPr sz="6600" spc="-200" dirty="0">
                <a:latin typeface="Calibri"/>
                <a:cs typeface="Calibri"/>
              </a:rPr>
              <a:t> </a:t>
            </a:r>
            <a:r>
              <a:rPr sz="6600" spc="-10" dirty="0">
                <a:latin typeface="Calibri"/>
                <a:cs typeface="Calibri"/>
              </a:rPr>
              <a:t>образование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4364" y="121158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10-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11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57471" y="3208020"/>
            <a:ext cx="7937500" cy="1722120"/>
            <a:chOff x="4157471" y="3208020"/>
            <a:chExt cx="7937500" cy="1722120"/>
          </a:xfrm>
        </p:grpSpPr>
        <p:sp>
          <p:nvSpPr>
            <p:cNvPr id="6" name="object 6"/>
            <p:cNvSpPr/>
            <p:nvPr/>
          </p:nvSpPr>
          <p:spPr>
            <a:xfrm>
              <a:off x="4157472" y="3208019"/>
              <a:ext cx="7724140" cy="1722120"/>
            </a:xfrm>
            <a:custGeom>
              <a:avLst/>
              <a:gdLst/>
              <a:ahLst/>
              <a:cxnLst/>
              <a:rect l="l" t="t" r="r" b="b"/>
              <a:pathLst>
                <a:path w="7724140" h="1722120">
                  <a:moveTo>
                    <a:pt x="7723632" y="374904"/>
                  </a:moveTo>
                  <a:lnTo>
                    <a:pt x="7718196" y="327723"/>
                  </a:lnTo>
                  <a:lnTo>
                    <a:pt x="7702715" y="284416"/>
                  </a:lnTo>
                  <a:lnTo>
                    <a:pt x="7678433" y="246214"/>
                  </a:lnTo>
                  <a:lnTo>
                    <a:pt x="7646581" y="214363"/>
                  </a:lnTo>
                  <a:lnTo>
                    <a:pt x="7608379" y="190080"/>
                  </a:lnTo>
                  <a:lnTo>
                    <a:pt x="7565072" y="174599"/>
                  </a:lnTo>
                  <a:lnTo>
                    <a:pt x="7517892" y="169164"/>
                  </a:lnTo>
                  <a:lnTo>
                    <a:pt x="4352544" y="169164"/>
                  </a:lnTo>
                  <a:lnTo>
                    <a:pt x="4305351" y="174599"/>
                  </a:lnTo>
                  <a:lnTo>
                    <a:pt x="4262044" y="190080"/>
                  </a:lnTo>
                  <a:lnTo>
                    <a:pt x="4223842" y="214363"/>
                  </a:lnTo>
                  <a:lnTo>
                    <a:pt x="4191990" y="246214"/>
                  </a:lnTo>
                  <a:lnTo>
                    <a:pt x="4167708" y="284416"/>
                  </a:lnTo>
                  <a:lnTo>
                    <a:pt x="4152227" y="327723"/>
                  </a:lnTo>
                  <a:lnTo>
                    <a:pt x="4146804" y="374904"/>
                  </a:lnTo>
                  <a:lnTo>
                    <a:pt x="4146804" y="789584"/>
                  </a:lnTo>
                  <a:lnTo>
                    <a:pt x="3035808" y="0"/>
                  </a:lnTo>
                  <a:lnTo>
                    <a:pt x="3035808" y="182880"/>
                  </a:lnTo>
                  <a:lnTo>
                    <a:pt x="191770" y="182880"/>
                  </a:lnTo>
                  <a:lnTo>
                    <a:pt x="147789" y="187947"/>
                  </a:lnTo>
                  <a:lnTo>
                    <a:pt x="107429" y="202374"/>
                  </a:lnTo>
                  <a:lnTo>
                    <a:pt x="71818" y="225018"/>
                  </a:lnTo>
                  <a:lnTo>
                    <a:pt x="42125" y="254711"/>
                  </a:lnTo>
                  <a:lnTo>
                    <a:pt x="19481" y="290322"/>
                  </a:lnTo>
                  <a:lnTo>
                    <a:pt x="5054" y="330682"/>
                  </a:lnTo>
                  <a:lnTo>
                    <a:pt x="0" y="374662"/>
                  </a:lnTo>
                  <a:lnTo>
                    <a:pt x="0" y="1141730"/>
                  </a:lnTo>
                  <a:lnTo>
                    <a:pt x="5054" y="1185710"/>
                  </a:lnTo>
                  <a:lnTo>
                    <a:pt x="19481" y="1226070"/>
                  </a:lnTo>
                  <a:lnTo>
                    <a:pt x="42125" y="1261681"/>
                  </a:lnTo>
                  <a:lnTo>
                    <a:pt x="71818" y="1291374"/>
                  </a:lnTo>
                  <a:lnTo>
                    <a:pt x="107429" y="1314018"/>
                  </a:lnTo>
                  <a:lnTo>
                    <a:pt x="147789" y="1328445"/>
                  </a:lnTo>
                  <a:lnTo>
                    <a:pt x="191770" y="1333500"/>
                  </a:lnTo>
                  <a:lnTo>
                    <a:pt x="3035808" y="1333500"/>
                  </a:lnTo>
                  <a:lnTo>
                    <a:pt x="3035808" y="1722120"/>
                  </a:lnTo>
                  <a:lnTo>
                    <a:pt x="4146804" y="932548"/>
                  </a:lnTo>
                  <a:lnTo>
                    <a:pt x="4146804" y="1197864"/>
                  </a:lnTo>
                  <a:lnTo>
                    <a:pt x="4152227" y="1245057"/>
                  </a:lnTo>
                  <a:lnTo>
                    <a:pt x="4167708" y="1288364"/>
                  </a:lnTo>
                  <a:lnTo>
                    <a:pt x="4191990" y="1326565"/>
                  </a:lnTo>
                  <a:lnTo>
                    <a:pt x="4223842" y="1358417"/>
                  </a:lnTo>
                  <a:lnTo>
                    <a:pt x="4262044" y="1382699"/>
                  </a:lnTo>
                  <a:lnTo>
                    <a:pt x="4305351" y="1398181"/>
                  </a:lnTo>
                  <a:lnTo>
                    <a:pt x="4352544" y="1403604"/>
                  </a:lnTo>
                  <a:lnTo>
                    <a:pt x="7517892" y="1403604"/>
                  </a:lnTo>
                  <a:lnTo>
                    <a:pt x="7565072" y="1398181"/>
                  </a:lnTo>
                  <a:lnTo>
                    <a:pt x="7608379" y="1382699"/>
                  </a:lnTo>
                  <a:lnTo>
                    <a:pt x="7646581" y="1358417"/>
                  </a:lnTo>
                  <a:lnTo>
                    <a:pt x="7678433" y="1326565"/>
                  </a:lnTo>
                  <a:lnTo>
                    <a:pt x="7702715" y="1288364"/>
                  </a:lnTo>
                  <a:lnTo>
                    <a:pt x="7718196" y="1245057"/>
                  </a:lnTo>
                  <a:lnTo>
                    <a:pt x="7723632" y="1197864"/>
                  </a:lnTo>
                  <a:lnTo>
                    <a:pt x="7723632" y="37490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03335" y="3538728"/>
              <a:ext cx="3685540" cy="1335405"/>
            </a:xfrm>
            <a:custGeom>
              <a:avLst/>
              <a:gdLst/>
              <a:ahLst/>
              <a:cxnLst/>
              <a:rect l="l" t="t" r="r" b="b"/>
              <a:pathLst>
                <a:path w="3685540" h="1335404">
                  <a:moveTo>
                    <a:pt x="3462528" y="0"/>
                  </a:moveTo>
                  <a:lnTo>
                    <a:pt x="222504" y="0"/>
                  </a:lnTo>
                  <a:lnTo>
                    <a:pt x="177647" y="4518"/>
                  </a:lnTo>
                  <a:lnTo>
                    <a:pt x="135874" y="17478"/>
                  </a:lnTo>
                  <a:lnTo>
                    <a:pt x="98077" y="37986"/>
                  </a:lnTo>
                  <a:lnTo>
                    <a:pt x="65150" y="65151"/>
                  </a:lnTo>
                  <a:lnTo>
                    <a:pt x="37986" y="98077"/>
                  </a:lnTo>
                  <a:lnTo>
                    <a:pt x="17478" y="135874"/>
                  </a:lnTo>
                  <a:lnTo>
                    <a:pt x="4518" y="177647"/>
                  </a:lnTo>
                  <a:lnTo>
                    <a:pt x="0" y="222504"/>
                  </a:lnTo>
                  <a:lnTo>
                    <a:pt x="0" y="1112520"/>
                  </a:lnTo>
                  <a:lnTo>
                    <a:pt x="4518" y="1157376"/>
                  </a:lnTo>
                  <a:lnTo>
                    <a:pt x="17478" y="1199149"/>
                  </a:lnTo>
                  <a:lnTo>
                    <a:pt x="37986" y="1236946"/>
                  </a:lnTo>
                  <a:lnTo>
                    <a:pt x="65150" y="1269873"/>
                  </a:lnTo>
                  <a:lnTo>
                    <a:pt x="98077" y="1297037"/>
                  </a:lnTo>
                  <a:lnTo>
                    <a:pt x="135874" y="1317545"/>
                  </a:lnTo>
                  <a:lnTo>
                    <a:pt x="177647" y="1330505"/>
                  </a:lnTo>
                  <a:lnTo>
                    <a:pt x="222504" y="1335024"/>
                  </a:lnTo>
                  <a:lnTo>
                    <a:pt x="3462528" y="1335024"/>
                  </a:lnTo>
                  <a:lnTo>
                    <a:pt x="3507384" y="1330505"/>
                  </a:lnTo>
                  <a:lnTo>
                    <a:pt x="3549157" y="1317545"/>
                  </a:lnTo>
                  <a:lnTo>
                    <a:pt x="3586954" y="1297037"/>
                  </a:lnTo>
                  <a:lnTo>
                    <a:pt x="3619881" y="1269873"/>
                  </a:lnTo>
                  <a:lnTo>
                    <a:pt x="3647045" y="1236946"/>
                  </a:lnTo>
                  <a:lnTo>
                    <a:pt x="3667553" y="1199149"/>
                  </a:lnTo>
                  <a:lnTo>
                    <a:pt x="3680513" y="1157376"/>
                  </a:lnTo>
                  <a:lnTo>
                    <a:pt x="3685032" y="1112520"/>
                  </a:lnTo>
                  <a:lnTo>
                    <a:pt x="3685032" y="222504"/>
                  </a:lnTo>
                  <a:lnTo>
                    <a:pt x="3680513" y="177647"/>
                  </a:lnTo>
                  <a:lnTo>
                    <a:pt x="3667553" y="135874"/>
                  </a:lnTo>
                  <a:lnTo>
                    <a:pt x="3647045" y="98077"/>
                  </a:lnTo>
                  <a:lnTo>
                    <a:pt x="3619881" y="65150"/>
                  </a:lnTo>
                  <a:lnTo>
                    <a:pt x="3586954" y="37986"/>
                  </a:lnTo>
                  <a:lnTo>
                    <a:pt x="3549157" y="17478"/>
                  </a:lnTo>
                  <a:lnTo>
                    <a:pt x="3507384" y="4518"/>
                  </a:lnTo>
                  <a:lnTo>
                    <a:pt x="3462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03335" y="3538728"/>
              <a:ext cx="3685540" cy="1335405"/>
            </a:xfrm>
            <a:custGeom>
              <a:avLst/>
              <a:gdLst/>
              <a:ahLst/>
              <a:cxnLst/>
              <a:rect l="l" t="t" r="r" b="b"/>
              <a:pathLst>
                <a:path w="3685540" h="1335404">
                  <a:moveTo>
                    <a:pt x="0" y="222504"/>
                  </a:moveTo>
                  <a:lnTo>
                    <a:pt x="4518" y="177647"/>
                  </a:lnTo>
                  <a:lnTo>
                    <a:pt x="17478" y="135874"/>
                  </a:lnTo>
                  <a:lnTo>
                    <a:pt x="37986" y="98077"/>
                  </a:lnTo>
                  <a:lnTo>
                    <a:pt x="65150" y="65151"/>
                  </a:lnTo>
                  <a:lnTo>
                    <a:pt x="98077" y="37986"/>
                  </a:lnTo>
                  <a:lnTo>
                    <a:pt x="135874" y="17478"/>
                  </a:lnTo>
                  <a:lnTo>
                    <a:pt x="177647" y="4518"/>
                  </a:lnTo>
                  <a:lnTo>
                    <a:pt x="222504" y="0"/>
                  </a:lnTo>
                  <a:lnTo>
                    <a:pt x="3462528" y="0"/>
                  </a:lnTo>
                  <a:lnTo>
                    <a:pt x="3507384" y="4518"/>
                  </a:lnTo>
                  <a:lnTo>
                    <a:pt x="3549157" y="17478"/>
                  </a:lnTo>
                  <a:lnTo>
                    <a:pt x="3586954" y="37986"/>
                  </a:lnTo>
                  <a:lnTo>
                    <a:pt x="3619881" y="65150"/>
                  </a:lnTo>
                  <a:lnTo>
                    <a:pt x="3647045" y="98077"/>
                  </a:lnTo>
                  <a:lnTo>
                    <a:pt x="3667553" y="135874"/>
                  </a:lnTo>
                  <a:lnTo>
                    <a:pt x="3680513" y="177647"/>
                  </a:lnTo>
                  <a:lnTo>
                    <a:pt x="3685032" y="222504"/>
                  </a:lnTo>
                  <a:lnTo>
                    <a:pt x="3685032" y="1112520"/>
                  </a:lnTo>
                  <a:lnTo>
                    <a:pt x="3680513" y="1157376"/>
                  </a:lnTo>
                  <a:lnTo>
                    <a:pt x="3667553" y="1199149"/>
                  </a:lnTo>
                  <a:lnTo>
                    <a:pt x="3647045" y="1236946"/>
                  </a:lnTo>
                  <a:lnTo>
                    <a:pt x="3619881" y="1269873"/>
                  </a:lnTo>
                  <a:lnTo>
                    <a:pt x="3586954" y="1297037"/>
                  </a:lnTo>
                  <a:lnTo>
                    <a:pt x="3549157" y="1317545"/>
                  </a:lnTo>
                  <a:lnTo>
                    <a:pt x="3507384" y="1330505"/>
                  </a:lnTo>
                  <a:lnTo>
                    <a:pt x="3462528" y="1335024"/>
                  </a:lnTo>
                  <a:lnTo>
                    <a:pt x="222504" y="1335024"/>
                  </a:lnTo>
                  <a:lnTo>
                    <a:pt x="177647" y="1330505"/>
                  </a:lnTo>
                  <a:lnTo>
                    <a:pt x="135874" y="1317545"/>
                  </a:lnTo>
                  <a:lnTo>
                    <a:pt x="98077" y="1297037"/>
                  </a:lnTo>
                  <a:lnTo>
                    <a:pt x="65150" y="1269873"/>
                  </a:lnTo>
                  <a:lnTo>
                    <a:pt x="37986" y="1236946"/>
                  </a:lnTo>
                  <a:lnTo>
                    <a:pt x="17478" y="1199149"/>
                  </a:lnTo>
                  <a:lnTo>
                    <a:pt x="4518" y="1157376"/>
                  </a:lnTo>
                  <a:lnTo>
                    <a:pt x="0" y="1112520"/>
                  </a:lnTo>
                  <a:lnTo>
                    <a:pt x="0" y="222504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8244" y="3375659"/>
            <a:ext cx="3225165" cy="1324610"/>
            <a:chOff x="428244" y="3375659"/>
            <a:chExt cx="3225165" cy="1324610"/>
          </a:xfrm>
        </p:grpSpPr>
        <p:sp>
          <p:nvSpPr>
            <p:cNvPr id="10" name="object 10"/>
            <p:cNvSpPr/>
            <p:nvPr/>
          </p:nvSpPr>
          <p:spPr>
            <a:xfrm>
              <a:off x="428244" y="3375659"/>
              <a:ext cx="3028315" cy="1170940"/>
            </a:xfrm>
            <a:custGeom>
              <a:avLst/>
              <a:gdLst/>
              <a:ahLst/>
              <a:cxnLst/>
              <a:rect l="l" t="t" r="r" b="b"/>
              <a:pathLst>
                <a:path w="3028315" h="1170939">
                  <a:moveTo>
                    <a:pt x="2833116" y="0"/>
                  </a:moveTo>
                  <a:lnTo>
                    <a:pt x="195072" y="0"/>
                  </a:lnTo>
                  <a:lnTo>
                    <a:pt x="150344" y="5154"/>
                  </a:lnTo>
                  <a:lnTo>
                    <a:pt x="109284" y="19834"/>
                  </a:lnTo>
                  <a:lnTo>
                    <a:pt x="73064" y="42867"/>
                  </a:lnTo>
                  <a:lnTo>
                    <a:pt x="42855" y="73080"/>
                  </a:lnTo>
                  <a:lnTo>
                    <a:pt x="19827" y="109301"/>
                  </a:lnTo>
                  <a:lnTo>
                    <a:pt x="5152" y="150356"/>
                  </a:lnTo>
                  <a:lnTo>
                    <a:pt x="0" y="195072"/>
                  </a:lnTo>
                  <a:lnTo>
                    <a:pt x="0" y="975359"/>
                  </a:lnTo>
                  <a:lnTo>
                    <a:pt x="5152" y="1020075"/>
                  </a:lnTo>
                  <a:lnTo>
                    <a:pt x="19827" y="1061130"/>
                  </a:lnTo>
                  <a:lnTo>
                    <a:pt x="42855" y="1097351"/>
                  </a:lnTo>
                  <a:lnTo>
                    <a:pt x="73064" y="1127564"/>
                  </a:lnTo>
                  <a:lnTo>
                    <a:pt x="109284" y="1150597"/>
                  </a:lnTo>
                  <a:lnTo>
                    <a:pt x="150344" y="1165277"/>
                  </a:lnTo>
                  <a:lnTo>
                    <a:pt x="195072" y="1170432"/>
                  </a:lnTo>
                  <a:lnTo>
                    <a:pt x="2833116" y="1170432"/>
                  </a:lnTo>
                  <a:lnTo>
                    <a:pt x="2877831" y="1165277"/>
                  </a:lnTo>
                  <a:lnTo>
                    <a:pt x="2918886" y="1150597"/>
                  </a:lnTo>
                  <a:lnTo>
                    <a:pt x="2955107" y="1127564"/>
                  </a:lnTo>
                  <a:lnTo>
                    <a:pt x="2985320" y="1097351"/>
                  </a:lnTo>
                  <a:lnTo>
                    <a:pt x="3008353" y="1061130"/>
                  </a:lnTo>
                  <a:lnTo>
                    <a:pt x="3023033" y="1020075"/>
                  </a:lnTo>
                  <a:lnTo>
                    <a:pt x="3028188" y="975359"/>
                  </a:lnTo>
                  <a:lnTo>
                    <a:pt x="3028188" y="195072"/>
                  </a:lnTo>
                  <a:lnTo>
                    <a:pt x="3023033" y="150356"/>
                  </a:lnTo>
                  <a:lnTo>
                    <a:pt x="3008353" y="109301"/>
                  </a:lnTo>
                  <a:lnTo>
                    <a:pt x="2985320" y="73080"/>
                  </a:lnTo>
                  <a:lnTo>
                    <a:pt x="2955107" y="42867"/>
                  </a:lnTo>
                  <a:lnTo>
                    <a:pt x="2918886" y="19834"/>
                  </a:lnTo>
                  <a:lnTo>
                    <a:pt x="2877831" y="5154"/>
                  </a:lnTo>
                  <a:lnTo>
                    <a:pt x="28331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884" y="3540251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2858769" y="0"/>
                  </a:moveTo>
                  <a:lnTo>
                    <a:pt x="192278" y="0"/>
                  </a:lnTo>
                  <a:lnTo>
                    <a:pt x="148192" y="5079"/>
                  </a:lnTo>
                  <a:lnTo>
                    <a:pt x="107722" y="19546"/>
                  </a:lnTo>
                  <a:lnTo>
                    <a:pt x="72021" y="42247"/>
                  </a:lnTo>
                  <a:lnTo>
                    <a:pt x="42243" y="72026"/>
                  </a:lnTo>
                  <a:lnTo>
                    <a:pt x="19544" y="107727"/>
                  </a:lnTo>
                  <a:lnTo>
                    <a:pt x="5078" y="148196"/>
                  </a:lnTo>
                  <a:lnTo>
                    <a:pt x="0" y="192278"/>
                  </a:lnTo>
                  <a:lnTo>
                    <a:pt x="0" y="961390"/>
                  </a:lnTo>
                  <a:lnTo>
                    <a:pt x="5078" y="1005471"/>
                  </a:lnTo>
                  <a:lnTo>
                    <a:pt x="19544" y="1045940"/>
                  </a:lnTo>
                  <a:lnTo>
                    <a:pt x="42243" y="1081641"/>
                  </a:lnTo>
                  <a:lnTo>
                    <a:pt x="72021" y="1111420"/>
                  </a:lnTo>
                  <a:lnTo>
                    <a:pt x="107722" y="1134121"/>
                  </a:lnTo>
                  <a:lnTo>
                    <a:pt x="148192" y="1148588"/>
                  </a:lnTo>
                  <a:lnTo>
                    <a:pt x="192278" y="1153668"/>
                  </a:lnTo>
                  <a:lnTo>
                    <a:pt x="2858769" y="1153668"/>
                  </a:lnTo>
                  <a:lnTo>
                    <a:pt x="2902851" y="1148588"/>
                  </a:lnTo>
                  <a:lnTo>
                    <a:pt x="2943320" y="1134121"/>
                  </a:lnTo>
                  <a:lnTo>
                    <a:pt x="2979021" y="1111420"/>
                  </a:lnTo>
                  <a:lnTo>
                    <a:pt x="3008800" y="1081641"/>
                  </a:lnTo>
                  <a:lnTo>
                    <a:pt x="3031501" y="1045940"/>
                  </a:lnTo>
                  <a:lnTo>
                    <a:pt x="3045968" y="1005471"/>
                  </a:lnTo>
                  <a:lnTo>
                    <a:pt x="3051048" y="961390"/>
                  </a:lnTo>
                  <a:lnTo>
                    <a:pt x="3051048" y="192278"/>
                  </a:lnTo>
                  <a:lnTo>
                    <a:pt x="3045968" y="148196"/>
                  </a:lnTo>
                  <a:lnTo>
                    <a:pt x="3031501" y="107727"/>
                  </a:lnTo>
                  <a:lnTo>
                    <a:pt x="3008800" y="72026"/>
                  </a:lnTo>
                  <a:lnTo>
                    <a:pt x="2979021" y="42247"/>
                  </a:lnTo>
                  <a:lnTo>
                    <a:pt x="2943320" y="19546"/>
                  </a:lnTo>
                  <a:lnTo>
                    <a:pt x="2902851" y="5079"/>
                  </a:lnTo>
                  <a:lnTo>
                    <a:pt x="2858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5884" y="3540251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0" y="192278"/>
                  </a:moveTo>
                  <a:lnTo>
                    <a:pt x="5078" y="148196"/>
                  </a:lnTo>
                  <a:lnTo>
                    <a:pt x="19544" y="107727"/>
                  </a:lnTo>
                  <a:lnTo>
                    <a:pt x="42243" y="72026"/>
                  </a:lnTo>
                  <a:lnTo>
                    <a:pt x="72021" y="42247"/>
                  </a:lnTo>
                  <a:lnTo>
                    <a:pt x="107722" y="19546"/>
                  </a:lnTo>
                  <a:lnTo>
                    <a:pt x="148192" y="5079"/>
                  </a:lnTo>
                  <a:lnTo>
                    <a:pt x="192278" y="0"/>
                  </a:lnTo>
                  <a:lnTo>
                    <a:pt x="2858769" y="0"/>
                  </a:lnTo>
                  <a:lnTo>
                    <a:pt x="2902851" y="5079"/>
                  </a:lnTo>
                  <a:lnTo>
                    <a:pt x="2943320" y="19546"/>
                  </a:lnTo>
                  <a:lnTo>
                    <a:pt x="2979021" y="42247"/>
                  </a:lnTo>
                  <a:lnTo>
                    <a:pt x="3008800" y="72026"/>
                  </a:lnTo>
                  <a:lnTo>
                    <a:pt x="3031501" y="107727"/>
                  </a:lnTo>
                  <a:lnTo>
                    <a:pt x="3045968" y="148196"/>
                  </a:lnTo>
                  <a:lnTo>
                    <a:pt x="3051048" y="192278"/>
                  </a:lnTo>
                  <a:lnTo>
                    <a:pt x="3051048" y="961390"/>
                  </a:lnTo>
                  <a:lnTo>
                    <a:pt x="3045968" y="1005471"/>
                  </a:lnTo>
                  <a:lnTo>
                    <a:pt x="3031501" y="1045940"/>
                  </a:lnTo>
                  <a:lnTo>
                    <a:pt x="3008800" y="1081641"/>
                  </a:lnTo>
                  <a:lnTo>
                    <a:pt x="2979021" y="1111420"/>
                  </a:lnTo>
                  <a:lnTo>
                    <a:pt x="2943320" y="1134121"/>
                  </a:lnTo>
                  <a:lnTo>
                    <a:pt x="2902851" y="1148588"/>
                  </a:lnTo>
                  <a:lnTo>
                    <a:pt x="2858769" y="1153668"/>
                  </a:lnTo>
                  <a:lnTo>
                    <a:pt x="192278" y="1153668"/>
                  </a:lnTo>
                  <a:lnTo>
                    <a:pt x="148192" y="1148588"/>
                  </a:lnTo>
                  <a:lnTo>
                    <a:pt x="107722" y="1134121"/>
                  </a:lnTo>
                  <a:lnTo>
                    <a:pt x="72021" y="1111420"/>
                  </a:lnTo>
                  <a:lnTo>
                    <a:pt x="42243" y="1081641"/>
                  </a:lnTo>
                  <a:lnTo>
                    <a:pt x="19544" y="1045940"/>
                  </a:lnTo>
                  <a:lnTo>
                    <a:pt x="5078" y="1005471"/>
                  </a:lnTo>
                  <a:lnTo>
                    <a:pt x="0" y="961390"/>
                  </a:lnTo>
                  <a:lnTo>
                    <a:pt x="0" y="192278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48243" y="3567429"/>
            <a:ext cx="284416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Принятие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педсовете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утверждение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директором </a:t>
            </a:r>
            <a:r>
              <a:rPr sz="2000" dirty="0">
                <a:latin typeface="Calibri"/>
                <a:cs typeface="Calibri"/>
              </a:rPr>
              <a:t>школы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ООП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СОО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(не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позднее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01.07.2024)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47388" y="3532632"/>
            <a:ext cx="3697604" cy="1165860"/>
            <a:chOff x="4247388" y="3532632"/>
            <a:chExt cx="3697604" cy="1165860"/>
          </a:xfrm>
        </p:grpSpPr>
        <p:sp>
          <p:nvSpPr>
            <p:cNvPr id="15" name="object 15"/>
            <p:cNvSpPr/>
            <p:nvPr/>
          </p:nvSpPr>
          <p:spPr>
            <a:xfrm>
              <a:off x="4253484" y="3538728"/>
              <a:ext cx="3685540" cy="1153795"/>
            </a:xfrm>
            <a:custGeom>
              <a:avLst/>
              <a:gdLst/>
              <a:ahLst/>
              <a:cxnLst/>
              <a:rect l="l" t="t" r="r" b="b"/>
              <a:pathLst>
                <a:path w="3685540" h="1153795">
                  <a:moveTo>
                    <a:pt x="3492754" y="0"/>
                  </a:moveTo>
                  <a:lnTo>
                    <a:pt x="192277" y="0"/>
                  </a:lnTo>
                  <a:lnTo>
                    <a:pt x="148196" y="5079"/>
                  </a:lnTo>
                  <a:lnTo>
                    <a:pt x="107727" y="19546"/>
                  </a:lnTo>
                  <a:lnTo>
                    <a:pt x="72026" y="42247"/>
                  </a:lnTo>
                  <a:lnTo>
                    <a:pt x="42247" y="72026"/>
                  </a:lnTo>
                  <a:lnTo>
                    <a:pt x="19546" y="107727"/>
                  </a:lnTo>
                  <a:lnTo>
                    <a:pt x="5079" y="148196"/>
                  </a:lnTo>
                  <a:lnTo>
                    <a:pt x="0" y="192278"/>
                  </a:lnTo>
                  <a:lnTo>
                    <a:pt x="0" y="961390"/>
                  </a:lnTo>
                  <a:lnTo>
                    <a:pt x="5079" y="1005471"/>
                  </a:lnTo>
                  <a:lnTo>
                    <a:pt x="19546" y="1045940"/>
                  </a:lnTo>
                  <a:lnTo>
                    <a:pt x="42247" y="1081641"/>
                  </a:lnTo>
                  <a:lnTo>
                    <a:pt x="72026" y="1111420"/>
                  </a:lnTo>
                  <a:lnTo>
                    <a:pt x="107727" y="1134121"/>
                  </a:lnTo>
                  <a:lnTo>
                    <a:pt x="148196" y="1148588"/>
                  </a:lnTo>
                  <a:lnTo>
                    <a:pt x="192277" y="1153668"/>
                  </a:lnTo>
                  <a:lnTo>
                    <a:pt x="3492754" y="1153668"/>
                  </a:lnTo>
                  <a:lnTo>
                    <a:pt x="3536835" y="1148588"/>
                  </a:lnTo>
                  <a:lnTo>
                    <a:pt x="3577304" y="1134121"/>
                  </a:lnTo>
                  <a:lnTo>
                    <a:pt x="3613005" y="1111420"/>
                  </a:lnTo>
                  <a:lnTo>
                    <a:pt x="3642784" y="1081641"/>
                  </a:lnTo>
                  <a:lnTo>
                    <a:pt x="3665485" y="1045940"/>
                  </a:lnTo>
                  <a:lnTo>
                    <a:pt x="3679952" y="1005471"/>
                  </a:lnTo>
                  <a:lnTo>
                    <a:pt x="3685032" y="961390"/>
                  </a:lnTo>
                  <a:lnTo>
                    <a:pt x="3685032" y="192278"/>
                  </a:lnTo>
                  <a:lnTo>
                    <a:pt x="3679952" y="148196"/>
                  </a:lnTo>
                  <a:lnTo>
                    <a:pt x="3665485" y="107727"/>
                  </a:lnTo>
                  <a:lnTo>
                    <a:pt x="3642784" y="72026"/>
                  </a:lnTo>
                  <a:lnTo>
                    <a:pt x="3613005" y="42247"/>
                  </a:lnTo>
                  <a:lnTo>
                    <a:pt x="3577304" y="19546"/>
                  </a:lnTo>
                  <a:lnTo>
                    <a:pt x="3536835" y="5079"/>
                  </a:lnTo>
                  <a:lnTo>
                    <a:pt x="3492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53484" y="3538728"/>
              <a:ext cx="3685540" cy="1153795"/>
            </a:xfrm>
            <a:custGeom>
              <a:avLst/>
              <a:gdLst/>
              <a:ahLst/>
              <a:cxnLst/>
              <a:rect l="l" t="t" r="r" b="b"/>
              <a:pathLst>
                <a:path w="3685540" h="1153795">
                  <a:moveTo>
                    <a:pt x="0" y="192278"/>
                  </a:moveTo>
                  <a:lnTo>
                    <a:pt x="5079" y="148196"/>
                  </a:lnTo>
                  <a:lnTo>
                    <a:pt x="19546" y="107727"/>
                  </a:lnTo>
                  <a:lnTo>
                    <a:pt x="42247" y="72026"/>
                  </a:lnTo>
                  <a:lnTo>
                    <a:pt x="72026" y="42247"/>
                  </a:lnTo>
                  <a:lnTo>
                    <a:pt x="107727" y="19546"/>
                  </a:lnTo>
                  <a:lnTo>
                    <a:pt x="148196" y="5079"/>
                  </a:lnTo>
                  <a:lnTo>
                    <a:pt x="192277" y="0"/>
                  </a:lnTo>
                  <a:lnTo>
                    <a:pt x="3492754" y="0"/>
                  </a:lnTo>
                  <a:lnTo>
                    <a:pt x="3536835" y="5079"/>
                  </a:lnTo>
                  <a:lnTo>
                    <a:pt x="3577304" y="19546"/>
                  </a:lnTo>
                  <a:lnTo>
                    <a:pt x="3613005" y="42247"/>
                  </a:lnTo>
                  <a:lnTo>
                    <a:pt x="3642784" y="72026"/>
                  </a:lnTo>
                  <a:lnTo>
                    <a:pt x="3665485" y="107727"/>
                  </a:lnTo>
                  <a:lnTo>
                    <a:pt x="3679952" y="148196"/>
                  </a:lnTo>
                  <a:lnTo>
                    <a:pt x="3685032" y="192278"/>
                  </a:lnTo>
                  <a:lnTo>
                    <a:pt x="3685032" y="961390"/>
                  </a:lnTo>
                  <a:lnTo>
                    <a:pt x="3679952" y="1005471"/>
                  </a:lnTo>
                  <a:lnTo>
                    <a:pt x="3665485" y="1045940"/>
                  </a:lnTo>
                  <a:lnTo>
                    <a:pt x="3642784" y="1081641"/>
                  </a:lnTo>
                  <a:lnTo>
                    <a:pt x="3613005" y="1111420"/>
                  </a:lnTo>
                  <a:lnTo>
                    <a:pt x="3577304" y="1134121"/>
                  </a:lnTo>
                  <a:lnTo>
                    <a:pt x="3536835" y="1148588"/>
                  </a:lnTo>
                  <a:lnTo>
                    <a:pt x="3492754" y="1153668"/>
                  </a:lnTo>
                  <a:lnTo>
                    <a:pt x="192277" y="1153668"/>
                  </a:lnTo>
                  <a:lnTo>
                    <a:pt x="148196" y="1148588"/>
                  </a:lnTo>
                  <a:lnTo>
                    <a:pt x="107727" y="1134121"/>
                  </a:lnTo>
                  <a:lnTo>
                    <a:pt x="72026" y="1111420"/>
                  </a:lnTo>
                  <a:lnTo>
                    <a:pt x="42247" y="1081641"/>
                  </a:lnTo>
                  <a:lnTo>
                    <a:pt x="19546" y="1045940"/>
                  </a:lnTo>
                  <a:lnTo>
                    <a:pt x="5079" y="1005471"/>
                  </a:lnTo>
                  <a:lnTo>
                    <a:pt x="0" y="961390"/>
                  </a:lnTo>
                  <a:lnTo>
                    <a:pt x="0" y="192278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01029" y="3539744"/>
            <a:ext cx="2103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школой</a:t>
            </a:r>
            <a:r>
              <a:rPr sz="1800" i="1" spc="225" dirty="0">
                <a:latin typeface="Calibri"/>
                <a:cs typeface="Calibri"/>
              </a:rPr>
              <a:t>  </a:t>
            </a:r>
            <a:r>
              <a:rPr sz="1800" i="1" spc="-10" dirty="0">
                <a:latin typeface="Calibri"/>
                <a:cs typeface="Calibri"/>
              </a:rPr>
              <a:t>имеющейся </a:t>
            </a:r>
            <a:r>
              <a:rPr sz="1800" i="1" dirty="0">
                <a:latin typeface="Calibri"/>
                <a:cs typeface="Calibri"/>
              </a:rPr>
              <a:t>учетом</a:t>
            </a:r>
            <a:r>
              <a:rPr sz="1800" i="1" spc="155" dirty="0">
                <a:latin typeface="Calibri"/>
                <a:cs typeface="Calibri"/>
              </a:rPr>
              <a:t>  </a:t>
            </a:r>
            <a:r>
              <a:rPr sz="1800" i="1" spc="-10" dirty="0">
                <a:latin typeface="Calibri"/>
                <a:cs typeface="Calibri"/>
              </a:rPr>
              <a:t>небольших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470" dirty="0">
                <a:latin typeface="Calibri"/>
                <a:cs typeface="Calibri"/>
              </a:rPr>
              <a:t>    </a:t>
            </a:r>
            <a:r>
              <a:rPr sz="1800" i="1" spc="-10" dirty="0">
                <a:latin typeface="Calibri"/>
                <a:cs typeface="Calibri"/>
              </a:rPr>
              <a:t>федеральных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88865" y="3539744"/>
            <a:ext cx="1270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Доработка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97535" algn="l"/>
                <a:tab pos="1161415" algn="l"/>
              </a:tabLst>
            </a:pPr>
            <a:r>
              <a:rPr sz="1800" i="1" spc="-25" dirty="0">
                <a:latin typeface="Calibri"/>
                <a:cs typeface="Calibri"/>
              </a:rPr>
              <a:t>ООП</a:t>
            </a:r>
            <a:r>
              <a:rPr sz="1800" i="1" dirty="0">
                <a:latin typeface="Calibri"/>
                <a:cs typeface="Calibri"/>
              </a:rPr>
              <a:t>	</a:t>
            </a:r>
            <a:r>
              <a:rPr sz="1800" i="1" spc="-25" dirty="0">
                <a:latin typeface="Calibri"/>
                <a:cs typeface="Calibri"/>
              </a:rPr>
              <a:t>СОО</a:t>
            </a:r>
            <a:r>
              <a:rPr sz="1800" i="1" dirty="0">
                <a:latin typeface="Calibri"/>
                <a:cs typeface="Calibri"/>
              </a:rPr>
              <a:t>	</a:t>
            </a:r>
            <a:r>
              <a:rPr sz="1800" i="1" spc="-50" dirty="0"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изменений документах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707" y="3656203"/>
            <a:ext cx="18364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ФГОС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СОО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+ </a:t>
            </a:r>
            <a:r>
              <a:rPr sz="2800" dirty="0">
                <a:latin typeface="Calibri"/>
                <a:cs typeface="Calibri"/>
              </a:rPr>
              <a:t>ФОП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СОО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679" y="5632500"/>
            <a:ext cx="8547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2023-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2024 учебного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СОО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5025" y="6346634"/>
            <a:ext cx="3051810" cy="293370"/>
            <a:chOff x="335025" y="6346634"/>
            <a:chExt cx="3051810" cy="293370"/>
          </a:xfrm>
        </p:grpSpPr>
        <p:sp>
          <p:nvSpPr>
            <p:cNvPr id="22" name="object 22"/>
            <p:cNvSpPr/>
            <p:nvPr/>
          </p:nvSpPr>
          <p:spPr>
            <a:xfrm>
              <a:off x="341375" y="6352984"/>
              <a:ext cx="710565" cy="280670"/>
            </a:xfrm>
            <a:custGeom>
              <a:avLst/>
              <a:gdLst/>
              <a:ahLst/>
              <a:cxnLst/>
              <a:rect l="l" t="t" r="r" b="b"/>
              <a:pathLst>
                <a:path w="710565" h="280670">
                  <a:moveTo>
                    <a:pt x="709993" y="0"/>
                  </a:moveTo>
                  <a:lnTo>
                    <a:pt x="0" y="0"/>
                  </a:lnTo>
                  <a:lnTo>
                    <a:pt x="0" y="280136"/>
                  </a:lnTo>
                  <a:lnTo>
                    <a:pt x="709993" y="280136"/>
                  </a:lnTo>
                  <a:lnTo>
                    <a:pt x="70999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5025" y="6346634"/>
              <a:ext cx="3051810" cy="293370"/>
            </a:xfrm>
            <a:custGeom>
              <a:avLst/>
              <a:gdLst/>
              <a:ahLst/>
              <a:cxnLst/>
              <a:rect l="l" t="t" r="r" b="b"/>
              <a:pathLst>
                <a:path w="3051810" h="293370">
                  <a:moveTo>
                    <a:pt x="716343" y="0"/>
                  </a:moveTo>
                  <a:lnTo>
                    <a:pt x="716343" y="292836"/>
                  </a:lnTo>
                </a:path>
                <a:path w="3051810" h="293370">
                  <a:moveTo>
                    <a:pt x="6350" y="0"/>
                  </a:moveTo>
                  <a:lnTo>
                    <a:pt x="6350" y="292836"/>
                  </a:lnTo>
                </a:path>
                <a:path w="3051810" h="293370">
                  <a:moveTo>
                    <a:pt x="3044952" y="0"/>
                  </a:moveTo>
                  <a:lnTo>
                    <a:pt x="3044952" y="292836"/>
                  </a:lnTo>
                </a:path>
                <a:path w="3051810" h="293370">
                  <a:moveTo>
                    <a:pt x="0" y="6349"/>
                  </a:moveTo>
                  <a:lnTo>
                    <a:pt x="3051302" y="6349"/>
                  </a:lnTo>
                </a:path>
                <a:path w="3051810" h="293370">
                  <a:moveTo>
                    <a:pt x="0" y="286486"/>
                  </a:moveTo>
                  <a:lnTo>
                    <a:pt x="3051302" y="2864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24483" y="6334150"/>
            <a:ext cx="194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ФГОС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обновлённый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2697" y="4541316"/>
            <a:ext cx="856615" cy="204470"/>
          </a:xfrm>
          <a:custGeom>
            <a:avLst/>
            <a:gdLst/>
            <a:ahLst/>
            <a:cxnLst/>
            <a:rect l="l" t="t" r="r" b="b"/>
            <a:pathLst>
              <a:path w="856615" h="204470">
                <a:moveTo>
                  <a:pt x="856615" y="0"/>
                </a:moveTo>
                <a:lnTo>
                  <a:pt x="0" y="0"/>
                </a:lnTo>
                <a:lnTo>
                  <a:pt x="0" y="204038"/>
                </a:lnTo>
                <a:lnTo>
                  <a:pt x="856615" y="204038"/>
                </a:lnTo>
                <a:lnTo>
                  <a:pt x="856615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1053" y="4739004"/>
            <a:ext cx="7825105" cy="866775"/>
            <a:chOff x="401053" y="4739004"/>
            <a:chExt cx="7825105" cy="866775"/>
          </a:xfrm>
        </p:grpSpPr>
        <p:sp>
          <p:nvSpPr>
            <p:cNvPr id="4" name="object 4"/>
            <p:cNvSpPr/>
            <p:nvPr/>
          </p:nvSpPr>
          <p:spPr>
            <a:xfrm>
              <a:off x="4527931" y="4745278"/>
              <a:ext cx="3691890" cy="860425"/>
            </a:xfrm>
            <a:custGeom>
              <a:avLst/>
              <a:gdLst/>
              <a:ahLst/>
              <a:cxnLst/>
              <a:rect l="l" t="t" r="r" b="b"/>
              <a:pathLst>
                <a:path w="3691890" h="860425">
                  <a:moveTo>
                    <a:pt x="1033221" y="204101"/>
                  </a:moveTo>
                  <a:lnTo>
                    <a:pt x="0" y="204101"/>
                  </a:lnTo>
                  <a:lnTo>
                    <a:pt x="0" y="487629"/>
                  </a:lnTo>
                  <a:lnTo>
                    <a:pt x="1033221" y="487629"/>
                  </a:lnTo>
                  <a:lnTo>
                    <a:pt x="1033221" y="204101"/>
                  </a:lnTo>
                  <a:close/>
                </a:path>
                <a:path w="3691890" h="860425">
                  <a:moveTo>
                    <a:pt x="2834716" y="204101"/>
                  </a:moveTo>
                  <a:lnTo>
                    <a:pt x="1934032" y="204101"/>
                  </a:lnTo>
                  <a:lnTo>
                    <a:pt x="1033272" y="204101"/>
                  </a:lnTo>
                  <a:lnTo>
                    <a:pt x="1033272" y="487616"/>
                  </a:lnTo>
                  <a:lnTo>
                    <a:pt x="1033272" y="860145"/>
                  </a:lnTo>
                  <a:lnTo>
                    <a:pt x="1934032" y="860145"/>
                  </a:lnTo>
                  <a:lnTo>
                    <a:pt x="1934032" y="487629"/>
                  </a:lnTo>
                  <a:lnTo>
                    <a:pt x="2834716" y="487629"/>
                  </a:lnTo>
                  <a:lnTo>
                    <a:pt x="2834716" y="204101"/>
                  </a:lnTo>
                  <a:close/>
                </a:path>
                <a:path w="3691890" h="860425">
                  <a:moveTo>
                    <a:pt x="2834716" y="0"/>
                  </a:moveTo>
                  <a:lnTo>
                    <a:pt x="1934032" y="0"/>
                  </a:lnTo>
                  <a:lnTo>
                    <a:pt x="1033272" y="0"/>
                  </a:lnTo>
                  <a:lnTo>
                    <a:pt x="1033272" y="204038"/>
                  </a:lnTo>
                  <a:lnTo>
                    <a:pt x="1933956" y="204038"/>
                  </a:lnTo>
                  <a:lnTo>
                    <a:pt x="2834716" y="204038"/>
                  </a:lnTo>
                  <a:lnTo>
                    <a:pt x="2834716" y="0"/>
                  </a:lnTo>
                  <a:close/>
                </a:path>
                <a:path w="3691890" h="860425">
                  <a:moveTo>
                    <a:pt x="3691382" y="204101"/>
                  </a:moveTo>
                  <a:lnTo>
                    <a:pt x="2834767" y="204101"/>
                  </a:lnTo>
                  <a:lnTo>
                    <a:pt x="2834767" y="487629"/>
                  </a:lnTo>
                  <a:lnTo>
                    <a:pt x="3691382" y="487629"/>
                  </a:lnTo>
                  <a:lnTo>
                    <a:pt x="3691382" y="204101"/>
                  </a:lnTo>
                  <a:close/>
                </a:path>
                <a:path w="3691890" h="860425">
                  <a:moveTo>
                    <a:pt x="3691382" y="0"/>
                  </a:moveTo>
                  <a:lnTo>
                    <a:pt x="2834767" y="0"/>
                  </a:lnTo>
                  <a:lnTo>
                    <a:pt x="2834767" y="204038"/>
                  </a:lnTo>
                  <a:lnTo>
                    <a:pt x="3691382" y="204038"/>
                  </a:lnTo>
                  <a:lnTo>
                    <a:pt x="369138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1053" y="4745354"/>
              <a:ext cx="7825105" cy="487680"/>
            </a:xfrm>
            <a:custGeom>
              <a:avLst/>
              <a:gdLst/>
              <a:ahLst/>
              <a:cxnLst/>
              <a:rect l="l" t="t" r="r" b="b"/>
              <a:pathLst>
                <a:path w="7825105" h="487679">
                  <a:moveTo>
                    <a:pt x="1974989" y="0"/>
                  </a:moveTo>
                  <a:lnTo>
                    <a:pt x="7824609" y="0"/>
                  </a:lnTo>
                </a:path>
                <a:path w="7825105" h="487679">
                  <a:moveTo>
                    <a:pt x="1974989" y="203962"/>
                  </a:moveTo>
                  <a:lnTo>
                    <a:pt x="7824609" y="203962"/>
                  </a:lnTo>
                </a:path>
                <a:path w="7825105" h="487679">
                  <a:moveTo>
                    <a:pt x="0" y="487553"/>
                  </a:moveTo>
                  <a:lnTo>
                    <a:pt x="7824609" y="4875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10006"/>
              </p:ext>
            </p:extLst>
          </p:nvPr>
        </p:nvGraphicFramePr>
        <p:xfrm>
          <a:off x="266700" y="986408"/>
          <a:ext cx="7939403" cy="543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830">
                <a:tc row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область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76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предмет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часов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базовый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углубленный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141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родная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Родная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языки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Второй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" marR="47498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Общественно-научные 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marR="45148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начала математического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анализа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" marR="57721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Естественно-научные 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Химия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43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marR="41655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защиты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Родины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marR="577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защиты Родины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12420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3124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нет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4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проект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72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350" marR="534670">
                        <a:lnSpc>
                          <a:spcPts val="14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учебные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предметы,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курсы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выбору обучающихся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23376" y="5709920"/>
            <a:ext cx="32478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0" algn="just">
              <a:lnSpc>
                <a:spcPct val="100000"/>
              </a:lnSpc>
              <a:spcBef>
                <a:spcPts val="100"/>
              </a:spcBef>
            </a:pPr>
            <a:r>
              <a:rPr sz="14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Справочно:</a:t>
            </a:r>
            <a:r>
              <a:rPr sz="1400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количество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часов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на </a:t>
            </a:r>
            <a:r>
              <a:rPr sz="1400" i="1" dirty="0">
                <a:latin typeface="Calibri"/>
                <a:cs typeface="Calibri"/>
              </a:rPr>
              <a:t>физическую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 err="1">
                <a:latin typeface="Calibri"/>
                <a:cs typeface="Calibri"/>
              </a:rPr>
              <a:t>культуру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lang="ru-RU" sz="1400" i="1" spc="-35" dirty="0">
                <a:latin typeface="Calibri"/>
                <a:cs typeface="Calibri"/>
              </a:rPr>
              <a:t>- 2 часа, 3 час – за счет внеурочной деятельности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1246" y="4229176"/>
            <a:ext cx="300418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Названия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предметных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областей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учебных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предметов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соответствии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ФООП,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ФГОС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СОО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52738" y="1509522"/>
            <a:ext cx="3096895" cy="83058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800"/>
              </a:lnSpc>
            </a:pPr>
            <a:r>
              <a:rPr sz="1600" spc="-10" dirty="0">
                <a:latin typeface="Calibri"/>
                <a:cs typeface="Calibri"/>
              </a:rPr>
              <a:t>Количество </a:t>
            </a:r>
            <a:r>
              <a:rPr sz="1600" dirty="0">
                <a:latin typeface="Calibri"/>
                <a:cs typeface="Calibri"/>
              </a:rPr>
              <a:t>часов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УП</a:t>
            </a:r>
            <a:endParaRPr sz="16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соответствует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уровню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реализации</a:t>
            </a:r>
            <a:endParaRPr sz="16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программ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7880" y="4617465"/>
            <a:ext cx="6794500" cy="944880"/>
          </a:xfrm>
          <a:custGeom>
            <a:avLst/>
            <a:gdLst/>
            <a:ahLst/>
            <a:cxnLst/>
            <a:rect l="l" t="t" r="r" b="b"/>
            <a:pathLst>
              <a:path w="6794500" h="944879">
                <a:moveTo>
                  <a:pt x="6794500" y="12573"/>
                </a:moveTo>
                <a:lnTo>
                  <a:pt x="6793103" y="0"/>
                </a:lnTo>
                <a:lnTo>
                  <a:pt x="6791579" y="177"/>
                </a:lnTo>
                <a:lnTo>
                  <a:pt x="6791211" y="215"/>
                </a:lnTo>
                <a:lnTo>
                  <a:pt x="75044" y="758037"/>
                </a:lnTo>
                <a:lnTo>
                  <a:pt x="71501" y="726440"/>
                </a:lnTo>
                <a:lnTo>
                  <a:pt x="0" y="772795"/>
                </a:lnTo>
                <a:lnTo>
                  <a:pt x="80010" y="802132"/>
                </a:lnTo>
                <a:lnTo>
                  <a:pt x="76619" y="772033"/>
                </a:lnTo>
                <a:lnTo>
                  <a:pt x="76454" y="770610"/>
                </a:lnTo>
                <a:lnTo>
                  <a:pt x="6687286" y="24803"/>
                </a:lnTo>
                <a:lnTo>
                  <a:pt x="2980512" y="901573"/>
                </a:lnTo>
                <a:lnTo>
                  <a:pt x="2973197" y="870585"/>
                </a:lnTo>
                <a:lnTo>
                  <a:pt x="2907792" y="925195"/>
                </a:lnTo>
                <a:lnTo>
                  <a:pt x="2990723" y="944753"/>
                </a:lnTo>
                <a:lnTo>
                  <a:pt x="2984119" y="916813"/>
                </a:lnTo>
                <a:lnTo>
                  <a:pt x="2983420" y="913892"/>
                </a:lnTo>
                <a:lnTo>
                  <a:pt x="6793471" y="12827"/>
                </a:lnTo>
                <a:lnTo>
                  <a:pt x="6794500" y="12700"/>
                </a:lnTo>
                <a:lnTo>
                  <a:pt x="6794500" y="1257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61246" y="2645105"/>
            <a:ext cx="299529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Учебный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план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профиля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обучения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(или)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индивидуальный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учебный </a:t>
            </a:r>
            <a:r>
              <a:rPr sz="1600" dirty="0">
                <a:latin typeface="Calibri"/>
                <a:cs typeface="Calibri"/>
              </a:rPr>
              <a:t>план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должны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содержать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менее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13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учебных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9526" y="2539695"/>
            <a:ext cx="323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50" dirty="0">
                <a:solidFill>
                  <a:srgbClr val="C00000"/>
                </a:solidFill>
                <a:latin typeface="Calibri"/>
                <a:cs typeface="Calibri"/>
              </a:rPr>
              <a:t>!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290" y="89103"/>
            <a:ext cx="11336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97540" algn="l"/>
              </a:tabLst>
            </a:pPr>
            <a:r>
              <a:rPr sz="2200" spc="-10" dirty="0">
                <a:solidFill>
                  <a:srgbClr val="003496"/>
                </a:solidFill>
                <a:latin typeface="Calibri"/>
                <a:cs typeface="Calibri"/>
              </a:rPr>
              <a:t>Количество</a:t>
            </a:r>
            <a:r>
              <a:rPr sz="2200" spc="-3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часов</a:t>
            </a:r>
            <a:r>
              <a:rPr sz="2200" spc="-5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в</a:t>
            </a:r>
            <a:r>
              <a:rPr sz="2200" spc="-7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соответствии</a:t>
            </a:r>
            <a:r>
              <a:rPr sz="2200" spc="-2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с</a:t>
            </a:r>
            <a:r>
              <a:rPr sz="2200" spc="-8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496"/>
                </a:solidFill>
                <a:latin typeface="Calibri"/>
                <a:cs typeface="Calibri"/>
              </a:rPr>
              <a:t>федеральными</a:t>
            </a:r>
            <a:r>
              <a:rPr sz="2200" spc="-4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рабочими</a:t>
            </a:r>
            <a:r>
              <a:rPr sz="2200" spc="-4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программами</a:t>
            </a:r>
            <a:r>
              <a:rPr sz="2200" spc="-50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на</a:t>
            </a:r>
            <a:r>
              <a:rPr sz="2200" spc="-65" dirty="0">
                <a:solidFill>
                  <a:srgbClr val="00349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496"/>
                </a:solidFill>
                <a:latin typeface="Calibri"/>
                <a:cs typeface="Calibri"/>
              </a:rPr>
              <a:t>уровень</a:t>
            </a:r>
            <a:r>
              <a:rPr sz="2200" dirty="0">
                <a:solidFill>
                  <a:srgbClr val="003496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003496"/>
                </a:solidFill>
                <a:latin typeface="Calibri"/>
                <a:cs typeface="Calibri"/>
              </a:rPr>
              <a:t>СОО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3995" y="842517"/>
          <a:ext cx="6155690" cy="368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ВД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включает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31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времени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направления плана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внеурочной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 marR="1511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ученических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сообществ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(групп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обучающихся),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ученических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классов, разновозрастных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объединений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интересам,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клубов;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юношеских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общественных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объединений,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организаций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(в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«Российского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движения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школьников»)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5930" marR="260350" indent="-18796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Еженедельно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 marL="91440" marR="3733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курсов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выбору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(предметные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кружки,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8636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факультативы,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ученические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научные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общества,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школьные олимпиады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предметам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общего образования)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8940" marR="260350" indent="-14033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Еженедельно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Внеурочная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деятельность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соответствии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ФОП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(п.133)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22719" y="950975"/>
            <a:ext cx="4776470" cy="772795"/>
            <a:chOff x="6522719" y="950975"/>
            <a:chExt cx="4776470" cy="7727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934" y="984278"/>
              <a:ext cx="4729015" cy="6602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19" y="950975"/>
              <a:ext cx="4733544" cy="7726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32447" y="992124"/>
            <a:ext cx="4654550" cy="585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133.7.</a:t>
            </a:r>
            <a:r>
              <a:rPr sz="1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Общий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объём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внеурочной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не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должен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превышать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неделю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9625" y="2069574"/>
            <a:ext cx="4664710" cy="77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libri"/>
                <a:cs typeface="Calibri"/>
              </a:rPr>
              <a:t>час</a:t>
            </a:r>
            <a:r>
              <a:rPr sz="16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45" dirty="0">
                <a:latin typeface="Calibri"/>
                <a:cs typeface="Calibri"/>
              </a:rPr>
              <a:t>-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«Разговоры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Calibri"/>
                <a:cs typeface="Calibri"/>
              </a:rPr>
              <a:t>важном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lang="ru-RU" sz="1600" spc="-1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1 час </a:t>
            </a:r>
            <a:r>
              <a:rPr lang="ru-RU" sz="1600" spc="-10" dirty="0">
                <a:solidFill>
                  <a:srgbClr val="C00000"/>
                </a:solidFill>
                <a:latin typeface="Calibri"/>
                <a:cs typeface="Calibri"/>
              </a:rPr>
              <a:t>– «Россия – мои горизонты»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1 час </a:t>
            </a:r>
            <a:r>
              <a:rPr lang="ru-RU" sz="1600" spc="-10" dirty="0">
                <a:solidFill>
                  <a:srgbClr val="C00000"/>
                </a:solidFill>
                <a:latin typeface="Calibri"/>
                <a:cs typeface="Calibri"/>
              </a:rPr>
              <a:t>- в 10 классе учебные сборы по ОБЗР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07480" y="2308098"/>
            <a:ext cx="5684520" cy="3076575"/>
            <a:chOff x="6507480" y="2308098"/>
            <a:chExt cx="5684520" cy="307657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7868" y="2308098"/>
              <a:ext cx="1564005" cy="1173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1676" y="3454908"/>
              <a:ext cx="5237987" cy="18562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7480" y="3430524"/>
              <a:ext cx="5231891" cy="195376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32447" y="3480815"/>
            <a:ext cx="5135880" cy="17545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133.5.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Количество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часов, </a:t>
            </a:r>
            <a:r>
              <a:rPr sz="1800" spc="-10" dirty="0">
                <a:latin typeface="Calibri"/>
                <a:cs typeface="Calibri"/>
              </a:rPr>
              <a:t>выделяемых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внеурочную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деятельность,</a:t>
            </a:r>
            <a:endParaRPr sz="1800">
              <a:latin typeface="Calibri"/>
              <a:cs typeface="Calibri"/>
            </a:endParaRPr>
          </a:p>
          <a:p>
            <a:pPr marL="92075" marR="233679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за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два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обучения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уровне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среднего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 образования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составляет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700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часов.</a:t>
            </a:r>
            <a:endParaRPr sz="1800">
              <a:latin typeface="Calibri"/>
              <a:cs typeface="Calibri"/>
            </a:endParaRPr>
          </a:p>
          <a:p>
            <a:pPr marL="92075" marR="704850">
              <a:lnSpc>
                <a:spcPct val="100000"/>
              </a:lnSpc>
            </a:pPr>
            <a:r>
              <a:rPr sz="1800" spc="-20" dirty="0">
                <a:solidFill>
                  <a:srgbClr val="0F2B9C"/>
                </a:solidFill>
                <a:latin typeface="Calibri"/>
                <a:cs typeface="Calibri"/>
              </a:rPr>
              <a:t>ДОПУСКАЕТСЯ</a:t>
            </a:r>
            <a:r>
              <a:rPr sz="1800" spc="-3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B9C"/>
                </a:solidFill>
                <a:latin typeface="Calibri"/>
                <a:cs typeface="Calibri"/>
              </a:rPr>
              <a:t>ПЕРЕНОС</a:t>
            </a:r>
            <a:r>
              <a:rPr sz="1800" spc="-2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B9C"/>
                </a:solidFill>
                <a:latin typeface="Calibri"/>
                <a:cs typeface="Calibri"/>
              </a:rPr>
              <a:t>ОБРАЗОВАТЕЛЬНОЙ </a:t>
            </a:r>
            <a:r>
              <a:rPr sz="1800" dirty="0">
                <a:solidFill>
                  <a:srgbClr val="0F2B9C"/>
                </a:solidFill>
                <a:latin typeface="Calibri"/>
                <a:cs typeface="Calibri"/>
              </a:rPr>
              <a:t>НАГРУЗКИ</a:t>
            </a:r>
            <a:r>
              <a:rPr sz="1800" spc="-5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B9C"/>
                </a:solidFill>
                <a:latin typeface="Calibri"/>
                <a:cs typeface="Calibri"/>
              </a:rPr>
              <a:t>НА</a:t>
            </a:r>
            <a:r>
              <a:rPr sz="1800" spc="-5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2B9C"/>
                </a:solidFill>
                <a:latin typeface="Calibri"/>
                <a:cs typeface="Calibri"/>
              </a:rPr>
              <a:t>ПЕРИОДЫ</a:t>
            </a:r>
            <a:r>
              <a:rPr sz="1800" spc="-3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2B9C"/>
                </a:solidFill>
                <a:latin typeface="Calibri"/>
                <a:cs typeface="Calibri"/>
              </a:rPr>
              <a:t>КАНИКУЛ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5612" y="4657340"/>
            <a:ext cx="5633085" cy="2182495"/>
            <a:chOff x="705612" y="4657340"/>
            <a:chExt cx="5633085" cy="218249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20" y="4683202"/>
              <a:ext cx="5599205" cy="21062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612" y="4657340"/>
              <a:ext cx="5559552" cy="218236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01623" y="4690871"/>
            <a:ext cx="5524500" cy="2032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181610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133.12.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решению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педагогического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коллектива, родительской общественности,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интересов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запросов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обучающихся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родителей </a:t>
            </a:r>
            <a:r>
              <a:rPr sz="1400" dirty="0">
                <a:latin typeface="Calibri"/>
                <a:cs typeface="Calibri"/>
              </a:rPr>
              <a:t>(законных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представителей)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несовершеннолетних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обучающихся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F2B9C"/>
                </a:solidFill>
                <a:latin typeface="Calibri"/>
                <a:cs typeface="Calibri"/>
              </a:rPr>
              <a:t>план </a:t>
            </a:r>
            <a:r>
              <a:rPr sz="1400" b="1" dirty="0">
                <a:solidFill>
                  <a:srgbClr val="0F2B9C"/>
                </a:solidFill>
                <a:latin typeface="Calibri"/>
                <a:cs typeface="Calibri"/>
              </a:rPr>
              <a:t>ВД</a:t>
            </a:r>
            <a:r>
              <a:rPr sz="1400" b="1" spc="-1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B9C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B9C"/>
                </a:solidFill>
                <a:latin typeface="Calibri"/>
                <a:cs typeface="Calibri"/>
              </a:rPr>
              <a:t>ОО</a:t>
            </a:r>
            <a:r>
              <a:rPr sz="1400" b="1" spc="-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2B9C"/>
                </a:solidFill>
                <a:latin typeface="Calibri"/>
                <a:cs typeface="Calibri"/>
              </a:rPr>
              <a:t>модифицируется</a:t>
            </a:r>
            <a:r>
              <a:rPr sz="1400" b="1" spc="-4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соответствии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пятью</a:t>
            </a:r>
            <a:r>
              <a:rPr sz="1400" spc="-10" dirty="0">
                <a:latin typeface="Calibri"/>
                <a:cs typeface="Calibri"/>
              </a:rPr>
              <a:t> профилями: </a:t>
            </a:r>
            <a:r>
              <a:rPr sz="1400" i="1" spc="-10" dirty="0">
                <a:solidFill>
                  <a:srgbClr val="0F2B9C"/>
                </a:solidFill>
                <a:latin typeface="Calibri"/>
                <a:cs typeface="Calibri"/>
              </a:rPr>
              <a:t>естественно-научным,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i="1" spc="-10" dirty="0">
                <a:solidFill>
                  <a:srgbClr val="0F2B9C"/>
                </a:solidFill>
                <a:latin typeface="Calibri"/>
                <a:cs typeface="Calibri"/>
              </a:rPr>
              <a:t>гуманитарным,</a:t>
            </a:r>
            <a:endParaRPr sz="1400">
              <a:latin typeface="Calibri"/>
              <a:cs typeface="Calibri"/>
            </a:endParaRPr>
          </a:p>
          <a:p>
            <a:pPr marL="91440" marR="3333115">
              <a:lnSpc>
                <a:spcPct val="100000"/>
              </a:lnSpc>
            </a:pPr>
            <a:r>
              <a:rPr sz="1400" i="1" spc="-10" dirty="0">
                <a:solidFill>
                  <a:srgbClr val="0F2B9C"/>
                </a:solidFill>
                <a:latin typeface="Calibri"/>
                <a:cs typeface="Calibri"/>
              </a:rPr>
              <a:t>социально-экономическим, технологическим, универсальным.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Внеурочная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деятельность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соответствии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ФОП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(п.133)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3316" y="657733"/>
          <a:ext cx="11732895" cy="609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ИНВАРИАНТНЫЙ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25450" marR="419734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(вне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зависимости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профиля)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ВАРИАТИВНЫЙ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(по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отдельным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профилям)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Профиль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Мероприятия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жизни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ученических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сообществ;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КТД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Естественно-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научный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профиль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967105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поездки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экскурсии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естественно-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научные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музеи,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зоопарки,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биопарки,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аквариумы,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заповедники,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национальные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парки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другие;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782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профессиональные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пробы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производстве;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219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Гуманитарный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профиль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712470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поездки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экскурсии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литературные,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исторические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музеи,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усадьбы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известных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деятелей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культуры;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«зрительские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марафоны»;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782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учебно-исследовательских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проектов;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782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профессиональные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пробы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музеях,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библиотеках,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организациях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культуры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605">
                <a:tc rowSpan="3">
                  <a:txBody>
                    <a:bodyPr/>
                    <a:lstStyle/>
                    <a:p>
                      <a:pPr marL="91440" marR="4235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Ежемесячное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учебное собрание;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консультации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Социально-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43878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экономический профиль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257300" indent="-2870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экскурсии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производства,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банки,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экономические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отделы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государственных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негосударственных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организаций;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782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профессиональные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пробы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социально-экономической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сфере,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социальные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практики;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8460" marR="44259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реализация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групповых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экономических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(«проект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профессиональных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проб»,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«предпринимательский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проект»,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«социальный проект»)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27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Технологический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профиль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078865" indent="-2870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поездки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экскурсии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промышленные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предприятия,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научно-исследовательские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организации,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технические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музеи,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технопарки;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782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профессиональные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пробы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производстве;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8460" marR="39878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защита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индивидуальных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или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групповых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(«проект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профессиональных проб»)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67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Универсальный профиль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Wingdings"/>
                        <a:buChar char=""/>
                        <a:tabLst>
                          <a:tab pos="37782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разработке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индивидуальных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внеурочной деятельности;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8460" marR="85090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поездки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экскурсии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общими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элементами индивидуальных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проектов внеурочной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17830" indent="-32639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178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профессиональные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пробы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обучающихся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производстве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социальной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сфере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Подходы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планированию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внеурочной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(СОО)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5239"/>
              </p:ext>
            </p:extLst>
          </p:nvPr>
        </p:nvGraphicFramePr>
        <p:xfrm>
          <a:off x="1081239" y="686816"/>
          <a:ext cx="9063353" cy="2369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1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50" dirty="0">
                          <a:latin typeface="Calibri"/>
                          <a:cs typeface="Calibri"/>
                        </a:rPr>
                        <a:t>№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ВД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курса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ВД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часов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неделю,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(СанПиН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1.2.3685-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21,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табл.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6.6.)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8105" marR="1854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выбору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обучающихся,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предметам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образовательной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программы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«Разговоры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важном»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«Россия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мои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горизонты»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Учебные сборы по ОБЗР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1400" spc="-50" baseline="0" dirty="0" smtClean="0">
                          <a:latin typeface="Calibri"/>
                          <a:cs typeface="Calibri"/>
                        </a:rPr>
                        <a:t> – мальчики</a:t>
                      </a:r>
                    </a:p>
                    <a:p>
                      <a:pPr marL="736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400" spc="-50" baseline="0" dirty="0" smtClean="0">
                          <a:latin typeface="Calibri"/>
                          <a:cs typeface="Calibri"/>
                        </a:rPr>
                        <a:t>1 - девочки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400" dirty="0" err="1" smtClean="0">
                          <a:latin typeface="Calibri"/>
                          <a:cs typeface="Calibri"/>
                        </a:rPr>
                        <a:t>Семьеведение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0,5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667000" y="3429000"/>
            <a:ext cx="70586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*возможно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комплектование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10-</a:t>
            </a:r>
            <a:r>
              <a:rPr sz="1800" dirty="0">
                <a:latin typeface="Calibri"/>
                <a:cs typeface="Calibri"/>
              </a:rPr>
              <a:t>11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классов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группы,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часы</a:t>
            </a:r>
            <a:endParaRPr sz="1800" dirty="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выделены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внеурочной</a:t>
            </a:r>
            <a:r>
              <a:rPr sz="1800" spc="-10" dirty="0">
                <a:latin typeface="Calibri"/>
                <a:cs typeface="Calibri"/>
              </a:rPr>
              <a:t> деятельности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классов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038" y="124713"/>
            <a:ext cx="5104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Новые</a:t>
            </a:r>
            <a:r>
              <a:rPr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нормативные</a:t>
            </a:r>
            <a:r>
              <a:rPr sz="28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документы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" y="63540"/>
            <a:ext cx="744093" cy="8284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8818" y="1459230"/>
            <a:ext cx="3551554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Приказ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Министерства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просвещения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27.12.2023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№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1028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«О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внесении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изменений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некоторые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приказы Минобрнауки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Минпросвещения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России,</a:t>
            </a:r>
            <a:endParaRPr sz="1400" dirty="0">
              <a:latin typeface="Calibri"/>
              <a:cs typeface="Calibri"/>
            </a:endParaRPr>
          </a:p>
          <a:p>
            <a:pPr marL="12700" marR="9461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касающиеся федеральных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государственных стандартов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основного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общего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образования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среднего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образования»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818" y="4345051"/>
            <a:ext cx="3319779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Приказ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Министерства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просвещения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22.01.2024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№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31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«О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внесении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изменений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некоторые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приказы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Минобрнауки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Минпросвещения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России,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касающиеся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федеральных</a:t>
            </a:r>
            <a:endParaRPr sz="1400" dirty="0">
              <a:latin typeface="Calibri"/>
              <a:cs typeface="Calibri"/>
            </a:endParaRPr>
          </a:p>
          <a:p>
            <a:pPr marL="12700" marR="14859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государственных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стандартов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начального </a:t>
            </a:r>
            <a:r>
              <a:rPr sz="1400" dirty="0">
                <a:latin typeface="Calibri"/>
                <a:cs typeface="Calibri"/>
              </a:rPr>
              <a:t>общего</a:t>
            </a:r>
            <a:r>
              <a:rPr sz="1400" spc="-10" dirty="0">
                <a:latin typeface="Calibri"/>
                <a:cs typeface="Calibri"/>
              </a:rPr>
              <a:t> образования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основного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общего образования»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222" y="979169"/>
            <a:ext cx="11530965" cy="4526915"/>
          </a:xfrm>
          <a:custGeom>
            <a:avLst/>
            <a:gdLst/>
            <a:ahLst/>
            <a:cxnLst/>
            <a:rect l="l" t="t" r="r" b="b"/>
            <a:pathLst>
              <a:path w="11530965" h="4526915">
                <a:moveTo>
                  <a:pt x="0" y="310895"/>
                </a:moveTo>
                <a:lnTo>
                  <a:pt x="11440541" y="374268"/>
                </a:lnTo>
              </a:path>
              <a:path w="11530965" h="4526915">
                <a:moveTo>
                  <a:pt x="0" y="3212591"/>
                </a:moveTo>
                <a:lnTo>
                  <a:pt x="11530457" y="3212591"/>
                </a:lnTo>
              </a:path>
              <a:path w="11530965" h="4526915">
                <a:moveTo>
                  <a:pt x="3598164" y="4526660"/>
                </a:moveTo>
                <a:lnTo>
                  <a:pt x="3598164" y="0"/>
                </a:lnTo>
              </a:path>
              <a:path w="11530965" h="4526915">
                <a:moveTo>
                  <a:pt x="7572756" y="4526660"/>
                </a:moveTo>
                <a:lnTo>
                  <a:pt x="7572756" y="0"/>
                </a:lnTo>
              </a:path>
            </a:pathLst>
          </a:custGeom>
          <a:ln w="28956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4618" y="909954"/>
            <a:ext cx="503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7060" algn="l"/>
              </a:tabLst>
            </a:pPr>
            <a:r>
              <a:rPr sz="2700" b="1" baseline="1543" dirty="0" err="1">
                <a:solidFill>
                  <a:srgbClr val="375F92"/>
                </a:solidFill>
                <a:latin typeface="Calibri"/>
                <a:cs typeface="Calibri"/>
              </a:rPr>
              <a:t>Приказ</a:t>
            </a:r>
            <a:r>
              <a:rPr lang="ru-RU" sz="2700" b="1" baseline="1543" dirty="0">
                <a:solidFill>
                  <a:srgbClr val="375F92"/>
                </a:solidFill>
                <a:latin typeface="Calibri"/>
                <a:cs typeface="Calibri"/>
              </a:rPr>
              <a:t>ы </a:t>
            </a:r>
            <a:r>
              <a:rPr sz="2700" b="1" spc="-104" baseline="154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700" b="1" spc="-15" baseline="1543" dirty="0">
                <a:solidFill>
                  <a:srgbClr val="375F92"/>
                </a:solidFill>
                <a:latin typeface="Calibri"/>
                <a:cs typeface="Calibri"/>
              </a:rPr>
              <a:t>Минпросвещения</a:t>
            </a:r>
            <a:r>
              <a:rPr sz="2700" b="1" baseline="1543" dirty="0">
                <a:solidFill>
                  <a:srgbClr val="375F92"/>
                </a:solidFill>
                <a:latin typeface="Calibri"/>
                <a:cs typeface="Calibri"/>
              </a:rPr>
              <a:t>	</a:t>
            </a:r>
            <a:r>
              <a:rPr sz="1800" b="1" spc="-20" dirty="0">
                <a:solidFill>
                  <a:srgbClr val="375F92"/>
                </a:solidFill>
                <a:latin typeface="Calibri"/>
                <a:cs typeface="Calibri"/>
              </a:rPr>
              <a:t>БЫЛО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9010" y="965708"/>
            <a:ext cx="680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СТАЛО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3072" y="4579746"/>
            <a:ext cx="2747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Учебный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предмет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«Технология»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0718" y="4596765"/>
            <a:ext cx="3225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Учебный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предмет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«Труд</a:t>
            </a:r>
            <a:r>
              <a:rPr sz="1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(технология)»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1929" y="1457706"/>
            <a:ext cx="28930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Предметная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область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«Физическая 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культура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основы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безопасности жизнедеятельности»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1929" y="2753360"/>
            <a:ext cx="3462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Учебный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предмет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«Основы</a:t>
            </a:r>
            <a:r>
              <a:rPr sz="1400" spc="-5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безопасности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жизнедеятельности»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5064" y="1457706"/>
            <a:ext cx="34175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9560" marR="494665" indent="-27749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89560" algn="l"/>
                <a:tab pos="299085" algn="l"/>
              </a:tabLst>
            </a:pPr>
            <a:r>
              <a:rPr sz="14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Предметная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область</a:t>
            </a:r>
            <a:r>
              <a:rPr sz="1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«Физическая культура»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955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Предметная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область</a:t>
            </a:r>
            <a:r>
              <a:rPr sz="1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«Основы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безопасности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защиты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Родины»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(ОБЗР)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5064" y="2768600"/>
            <a:ext cx="35953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предмет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«Основы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безопасности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защиты</a:t>
            </a:r>
            <a:r>
              <a:rPr sz="1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Родины»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6524" y="2621279"/>
            <a:ext cx="11119485" cy="1386205"/>
            <a:chOff x="436524" y="2621279"/>
            <a:chExt cx="11119485" cy="1386205"/>
          </a:xfrm>
        </p:grpSpPr>
        <p:sp>
          <p:nvSpPr>
            <p:cNvPr id="16" name="object 16"/>
            <p:cNvSpPr/>
            <p:nvPr/>
          </p:nvSpPr>
          <p:spPr>
            <a:xfrm>
              <a:off x="442874" y="3098037"/>
              <a:ext cx="3246755" cy="902969"/>
            </a:xfrm>
            <a:custGeom>
              <a:avLst/>
              <a:gdLst/>
              <a:ahLst/>
              <a:cxnLst/>
              <a:rect l="l" t="t" r="r" b="b"/>
              <a:pathLst>
                <a:path w="3246754" h="902970">
                  <a:moveTo>
                    <a:pt x="0" y="545211"/>
                  </a:moveTo>
                  <a:lnTo>
                    <a:pt x="3185515" y="0"/>
                  </a:lnTo>
                  <a:lnTo>
                    <a:pt x="3246729" y="357504"/>
                  </a:lnTo>
                  <a:lnTo>
                    <a:pt x="61226" y="902843"/>
                  </a:lnTo>
                  <a:lnTo>
                    <a:pt x="0" y="54521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077" y="3282695"/>
              <a:ext cx="2894266" cy="5707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53484" y="2624327"/>
              <a:ext cx="7302500" cy="0"/>
            </a:xfrm>
            <a:custGeom>
              <a:avLst/>
              <a:gdLst/>
              <a:ahLst/>
              <a:cxnLst/>
              <a:rect l="l" t="t" r="r" b="b"/>
              <a:pathLst>
                <a:path w="7302500">
                  <a:moveTo>
                    <a:pt x="0" y="0"/>
                  </a:moveTo>
                  <a:lnTo>
                    <a:pt x="3230244" y="0"/>
                  </a:lnTo>
                </a:path>
                <a:path w="7302500">
                  <a:moveTo>
                    <a:pt x="4072127" y="0"/>
                  </a:moveTo>
                  <a:lnTo>
                    <a:pt x="7302373" y="0"/>
                  </a:lnTo>
                </a:path>
              </a:pathLst>
            </a:custGeom>
            <a:ln w="6096">
              <a:solidFill>
                <a:srgbClr val="4471C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86928" y="3384803"/>
            <a:ext cx="3232785" cy="363220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505"/>
              </a:spcBef>
            </a:pP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Дополнено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предметное</a:t>
            </a:r>
            <a:r>
              <a:rPr sz="1400" spc="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содержание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038" y="124713"/>
            <a:ext cx="5104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Новые</a:t>
            </a:r>
            <a:r>
              <a:rPr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нормативные</a:t>
            </a:r>
            <a:r>
              <a:rPr sz="28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документы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" y="63540"/>
            <a:ext cx="744093" cy="8284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8818" y="1459230"/>
            <a:ext cx="3551554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Приказ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Министерства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просвещения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19</a:t>
            </a:r>
            <a:r>
              <a:rPr sz="1400" b="1" spc="-10" dirty="0">
                <a:latin typeface="Calibri"/>
                <a:cs typeface="Calibri"/>
              </a:rPr>
              <a:t>.</a:t>
            </a:r>
            <a:r>
              <a:rPr lang="ru-RU" sz="1400" b="1" spc="-10" dirty="0">
                <a:latin typeface="Calibri"/>
                <a:cs typeface="Calibri"/>
              </a:rPr>
              <a:t>0</a:t>
            </a:r>
            <a:r>
              <a:rPr sz="1400" b="1" spc="-10" dirty="0">
                <a:latin typeface="Calibri"/>
                <a:cs typeface="Calibri"/>
              </a:rPr>
              <a:t>2.202</a:t>
            </a:r>
            <a:r>
              <a:rPr lang="ru-RU" sz="1400" b="1" spc="-10" dirty="0">
                <a:latin typeface="Calibri"/>
                <a:cs typeface="Calibri"/>
              </a:rPr>
              <a:t>4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№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1</a:t>
            </a:r>
            <a:r>
              <a:rPr lang="ru-RU" sz="1400" b="1" spc="-20" dirty="0">
                <a:latin typeface="Calibri"/>
                <a:cs typeface="Calibri"/>
              </a:rPr>
              <a:t>1</a:t>
            </a:r>
            <a:r>
              <a:rPr sz="1400" b="1" spc="-20" dirty="0">
                <a:latin typeface="Calibri"/>
                <a:cs typeface="Calibri"/>
              </a:rPr>
              <a:t>0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«О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внесении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изменений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некоторые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приказы Минобрнауки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Минпросвещения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России,</a:t>
            </a:r>
            <a:endParaRPr sz="1400" dirty="0">
              <a:latin typeface="Calibri"/>
              <a:cs typeface="Calibri"/>
            </a:endParaRPr>
          </a:p>
          <a:p>
            <a:pPr marL="12700" marR="9461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касающиеся федеральных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государственных стандартов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основного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общего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образования</a:t>
            </a:r>
            <a:r>
              <a:rPr lang="ru-RU" sz="1400" dirty="0">
                <a:latin typeface="Calibri"/>
                <a:cs typeface="Calibri"/>
              </a:rPr>
              <a:t>"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818" y="4345051"/>
            <a:ext cx="331977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Приказ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Министерства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просвещения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10" dirty="0">
                <a:latin typeface="Calibri"/>
                <a:cs typeface="Calibri"/>
              </a:rPr>
              <a:t>01</a:t>
            </a:r>
            <a:r>
              <a:rPr sz="1400" b="1" spc="-10" dirty="0">
                <a:latin typeface="Calibri"/>
                <a:cs typeface="Calibri"/>
              </a:rPr>
              <a:t>.0</a:t>
            </a:r>
            <a:r>
              <a:rPr lang="ru-RU" sz="1400" b="1" spc="-10" dirty="0">
                <a:latin typeface="Calibri"/>
                <a:cs typeface="Calibri"/>
              </a:rPr>
              <a:t>2</a:t>
            </a:r>
            <a:r>
              <a:rPr sz="1400" b="1" spc="-10" dirty="0">
                <a:latin typeface="Calibri"/>
                <a:cs typeface="Calibri"/>
              </a:rPr>
              <a:t>.2024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№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lang="ru-RU" sz="1400" b="1" spc="-35" dirty="0">
                <a:latin typeface="Calibri"/>
                <a:cs typeface="Calibri"/>
              </a:rPr>
              <a:t>62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«О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внесении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изменений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некоторые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приказы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Минобрнауки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Минпросвещения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России,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касающиеся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федеральных</a:t>
            </a:r>
            <a:endParaRPr sz="1400" dirty="0">
              <a:latin typeface="Calibri"/>
              <a:cs typeface="Calibri"/>
            </a:endParaRPr>
          </a:p>
          <a:p>
            <a:pPr marL="12700" marR="148590">
              <a:lnSpc>
                <a:spcPct val="100000"/>
              </a:lnSpc>
            </a:pPr>
            <a:r>
              <a:rPr lang="ru-RU" sz="1400" dirty="0">
                <a:latin typeface="Calibri"/>
                <a:cs typeface="Calibri"/>
              </a:rPr>
              <a:t>образовательных программ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основного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общего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образования</a:t>
            </a:r>
            <a:r>
              <a:rPr lang="ru-RU" sz="1400" spc="-10" dirty="0">
                <a:latin typeface="Calibri"/>
                <a:cs typeface="Calibri"/>
              </a:rPr>
              <a:t> и среднего общего образования</a:t>
            </a:r>
            <a:r>
              <a:rPr sz="1400" spc="-10" dirty="0">
                <a:latin typeface="Calibri"/>
                <a:cs typeface="Calibri"/>
              </a:rPr>
              <a:t>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222" y="979169"/>
            <a:ext cx="11530965" cy="4526915"/>
          </a:xfrm>
          <a:custGeom>
            <a:avLst/>
            <a:gdLst/>
            <a:ahLst/>
            <a:cxnLst/>
            <a:rect l="l" t="t" r="r" b="b"/>
            <a:pathLst>
              <a:path w="11530965" h="4526915">
                <a:moveTo>
                  <a:pt x="0" y="310895"/>
                </a:moveTo>
                <a:lnTo>
                  <a:pt x="11440541" y="374268"/>
                </a:lnTo>
              </a:path>
              <a:path w="11530965" h="4526915">
                <a:moveTo>
                  <a:pt x="0" y="3212591"/>
                </a:moveTo>
                <a:lnTo>
                  <a:pt x="11530457" y="3212591"/>
                </a:lnTo>
              </a:path>
              <a:path w="11530965" h="4526915">
                <a:moveTo>
                  <a:pt x="3598164" y="4526660"/>
                </a:moveTo>
                <a:lnTo>
                  <a:pt x="3598164" y="0"/>
                </a:lnTo>
              </a:path>
              <a:path w="11530965" h="4526915">
                <a:moveTo>
                  <a:pt x="7572756" y="4526660"/>
                </a:moveTo>
                <a:lnTo>
                  <a:pt x="7572756" y="0"/>
                </a:lnTo>
              </a:path>
            </a:pathLst>
          </a:custGeom>
          <a:ln w="28956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4521" y="863178"/>
            <a:ext cx="4856582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7060" algn="l"/>
              </a:tabLst>
            </a:pPr>
            <a:r>
              <a:rPr sz="2700" b="1" baseline="1543" dirty="0" err="1">
                <a:solidFill>
                  <a:srgbClr val="375F92"/>
                </a:solidFill>
                <a:latin typeface="Calibri"/>
                <a:cs typeface="Calibri"/>
              </a:rPr>
              <a:t>Приказ</a:t>
            </a:r>
            <a:r>
              <a:rPr lang="ru-RU" sz="2700" b="1" baseline="1543" dirty="0">
                <a:solidFill>
                  <a:srgbClr val="375F92"/>
                </a:solidFill>
                <a:latin typeface="Calibri"/>
                <a:cs typeface="Calibri"/>
              </a:rPr>
              <a:t>ы </a:t>
            </a:r>
            <a:r>
              <a:rPr sz="2700" b="1" spc="-104" baseline="154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700" b="1" spc="-15" baseline="1543" dirty="0" err="1">
                <a:solidFill>
                  <a:srgbClr val="375F92"/>
                </a:solidFill>
                <a:latin typeface="Calibri"/>
                <a:cs typeface="Calibri"/>
              </a:rPr>
              <a:t>Минпросвещения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1929" y="4346667"/>
            <a:ext cx="3683128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lang="ru-RU" sz="1400" dirty="0">
                <a:latin typeface="Calibri"/>
                <a:cs typeface="Calibri"/>
              </a:rPr>
              <a:t>Подробно описан новый у</a:t>
            </a:r>
            <a:r>
              <a:rPr sz="1400" dirty="0" err="1">
                <a:latin typeface="Calibri"/>
                <a:cs typeface="Calibri"/>
              </a:rPr>
              <a:t>чебный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предмет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«</a:t>
            </a:r>
            <a:r>
              <a:rPr lang="ru-RU" sz="1400" spc="-10" dirty="0">
                <a:solidFill>
                  <a:srgbClr val="375F92"/>
                </a:solidFill>
                <a:latin typeface="Calibri"/>
                <a:cs typeface="Calibri"/>
              </a:rPr>
              <a:t>Основы безопасности и защита Родины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»</a:t>
            </a:r>
            <a:r>
              <a:rPr lang="ru-RU" sz="1400" spc="-10" dirty="0">
                <a:solidFill>
                  <a:srgbClr val="375F92"/>
                </a:solidFill>
                <a:latin typeface="Calibri"/>
                <a:cs typeface="Calibri"/>
              </a:rPr>
              <a:t>:  </a:t>
            </a:r>
            <a:r>
              <a:rPr lang="ru-RU" sz="1400" spc="-10" dirty="0">
                <a:solidFill>
                  <a:schemeClr val="tx1"/>
                </a:solidFill>
                <a:latin typeface="Calibri"/>
                <a:cs typeface="Calibri"/>
              </a:rPr>
              <a:t>11 модулей, обеспечивающих непрерывность изучения на уровне основного и общего образования.</a:t>
            </a: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lang="ru-RU" sz="1400" spc="-10" dirty="0">
                <a:solidFill>
                  <a:schemeClr val="tx1"/>
                </a:solidFill>
                <a:latin typeface="Calibri"/>
                <a:cs typeface="Calibri"/>
              </a:rPr>
              <a:t>«162.4.5.4.Образовательная организация вправе самостоятельно определять последовательность освоения обучающимися модулей ОБЗР» 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0718" y="4596765"/>
            <a:ext cx="3225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1929" y="1457706"/>
            <a:ext cx="2893060" cy="2003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r>
              <a:rPr lang="ru-RU" sz="1400" dirty="0">
                <a:latin typeface="Calibri"/>
                <a:cs typeface="Calibri"/>
              </a:rPr>
              <a:t>1. Переименование учебного предмета в </a:t>
            </a:r>
            <a:r>
              <a:rPr lang="ru-RU" sz="1400" dirty="0">
                <a:solidFill>
                  <a:schemeClr val="accent1"/>
                </a:solidFill>
                <a:latin typeface="Calibri"/>
                <a:cs typeface="Calibri"/>
              </a:rPr>
              <a:t>«Труд (технология)»</a:t>
            </a:r>
          </a:p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endParaRPr lang="ru-RU" sz="1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r>
              <a:rPr lang="ru-RU" sz="1400" dirty="0">
                <a:latin typeface="Calibri"/>
                <a:cs typeface="Calibri"/>
              </a:rPr>
              <a:t>2. Расширение учебного предмета </a:t>
            </a:r>
            <a:r>
              <a:rPr lang="ru-RU" sz="1400" dirty="0">
                <a:solidFill>
                  <a:schemeClr val="accent1"/>
                </a:solidFill>
                <a:latin typeface="Calibri"/>
                <a:cs typeface="Calibri"/>
              </a:rPr>
              <a:t>«Физическая культура»</a:t>
            </a:r>
          </a:p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endParaRPr lang="ru-RU" sz="1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</a:tabLst>
            </a:pPr>
            <a:r>
              <a:rPr lang="ru-RU" sz="1400" dirty="0">
                <a:latin typeface="Calibri"/>
                <a:cs typeface="Calibri"/>
              </a:rPr>
              <a:t>3. Изменения в ФООП по «Литературе» и «Географии» - актуализированы ФРП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5063" y="1457706"/>
            <a:ext cx="3792475" cy="17626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49466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89560" algn="l"/>
                <a:tab pos="299085" algn="l"/>
              </a:tabLst>
            </a:pPr>
            <a:r>
              <a:rPr lang="ru-RU" sz="1400" dirty="0">
                <a:latin typeface="Calibri"/>
                <a:cs typeface="Calibri"/>
              </a:rPr>
              <a:t>Исключение предмета </a:t>
            </a:r>
            <a:r>
              <a:rPr lang="ru-RU" sz="1400" dirty="0">
                <a:solidFill>
                  <a:schemeClr val="accent1"/>
                </a:solidFill>
                <a:latin typeface="Calibri"/>
                <a:cs typeface="Calibri"/>
              </a:rPr>
              <a:t>ОДНКНР</a:t>
            </a:r>
            <a:r>
              <a:rPr lang="ru-RU" sz="1400" dirty="0">
                <a:latin typeface="Calibri"/>
                <a:cs typeface="Calibri"/>
              </a:rPr>
              <a:t> из обязательных предметов учебного плана</a:t>
            </a:r>
          </a:p>
          <a:p>
            <a:pPr marL="354965" marR="49466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89560" algn="l"/>
                <a:tab pos="299085" algn="l"/>
              </a:tabLst>
            </a:pPr>
            <a:r>
              <a:rPr lang="ru-RU" sz="1400" dirty="0">
                <a:latin typeface="Calibri"/>
                <a:cs typeface="Calibri"/>
              </a:rPr>
              <a:t>Расширение учебного предмета «История» за счет добавления курса </a:t>
            </a:r>
            <a:r>
              <a:rPr lang="ru-RU" sz="1400" dirty="0">
                <a:solidFill>
                  <a:schemeClr val="accent1"/>
                </a:solidFill>
                <a:latin typeface="Calibri"/>
                <a:cs typeface="Calibri"/>
              </a:rPr>
              <a:t>«История нашего края»</a:t>
            </a:r>
          </a:p>
          <a:p>
            <a:pPr marL="354965" marR="49466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89560" algn="l"/>
                <a:tab pos="299085" algn="l"/>
              </a:tabLst>
            </a:pPr>
            <a:r>
              <a:rPr lang="ru-RU" sz="1400" dirty="0">
                <a:latin typeface="Calibri"/>
                <a:cs typeface="Calibri"/>
              </a:rPr>
              <a:t>Изменения в ФОП по обществознанию 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53484" y="782292"/>
            <a:ext cx="7302500" cy="1842035"/>
            <a:chOff x="4253484" y="782292"/>
            <a:chExt cx="7302500" cy="184203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619524">
              <a:off x="4283882" y="782292"/>
              <a:ext cx="3236537" cy="6316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53484" y="2624327"/>
              <a:ext cx="7302500" cy="0"/>
            </a:xfrm>
            <a:custGeom>
              <a:avLst/>
              <a:gdLst/>
              <a:ahLst/>
              <a:cxnLst/>
              <a:rect l="l" t="t" r="r" b="b"/>
              <a:pathLst>
                <a:path w="7302500">
                  <a:moveTo>
                    <a:pt x="0" y="0"/>
                  </a:moveTo>
                  <a:lnTo>
                    <a:pt x="3230244" y="0"/>
                  </a:lnTo>
                </a:path>
                <a:path w="7302500">
                  <a:moveTo>
                    <a:pt x="4072127" y="0"/>
                  </a:moveTo>
                  <a:lnTo>
                    <a:pt x="7302373" y="0"/>
                  </a:lnTo>
                </a:path>
              </a:pathLst>
            </a:custGeom>
            <a:ln w="6096">
              <a:solidFill>
                <a:srgbClr val="4471C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002144" y="3384803"/>
            <a:ext cx="3553840" cy="559769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505"/>
              </a:spcBef>
            </a:pPr>
            <a:r>
              <a:rPr lang="ru-RU" sz="1400" spc="-10" dirty="0">
                <a:solidFill>
                  <a:srgbClr val="2E5496"/>
                </a:solidFill>
                <a:latin typeface="Calibri"/>
                <a:cs typeface="Calibri"/>
              </a:rPr>
              <a:t>Внесены изменения </a:t>
            </a:r>
          </a:p>
          <a:p>
            <a:pPr marL="222250">
              <a:lnSpc>
                <a:spcPct val="100000"/>
              </a:lnSpc>
              <a:spcBef>
                <a:spcPts val="505"/>
              </a:spcBef>
            </a:pPr>
            <a:r>
              <a:rPr lang="ru-RU" sz="1400" spc="-10" dirty="0">
                <a:solidFill>
                  <a:srgbClr val="2E5496"/>
                </a:solidFill>
                <a:latin typeface="Calibri"/>
                <a:cs typeface="Calibri"/>
              </a:rPr>
              <a:t>в 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2E5496"/>
                </a:solidFill>
                <a:latin typeface="Calibri"/>
                <a:cs typeface="Calibri"/>
              </a:rPr>
              <a:t>предметн</a:t>
            </a:r>
            <a:r>
              <a:rPr lang="ru-RU" sz="1400" spc="-10" dirty="0" err="1">
                <a:solidFill>
                  <a:srgbClr val="2E5496"/>
                </a:solidFill>
                <a:latin typeface="Calibri"/>
                <a:cs typeface="Calibri"/>
              </a:rPr>
              <a:t>ые</a:t>
            </a:r>
            <a:r>
              <a:rPr sz="1400" spc="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ru-RU" sz="1400" spc="-10" dirty="0">
                <a:solidFill>
                  <a:srgbClr val="2E5496"/>
                </a:solidFill>
                <a:latin typeface="Calibri"/>
                <a:cs typeface="Calibri"/>
              </a:rPr>
              <a:t>результаты и ФРП.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465B89-7723-4CC6-AA68-BACB289041F6}"/>
              </a:ext>
            </a:extLst>
          </p:cNvPr>
          <p:cNvSpPr txBox="1"/>
          <p:nvPr/>
        </p:nvSpPr>
        <p:spPr>
          <a:xfrm>
            <a:off x="8203331" y="941438"/>
            <a:ext cx="3319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Вступают в силу с 1 сентября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893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A08EF4-27DA-4E12-9D10-52FDB96B3D4B}"/>
              </a:ext>
            </a:extLst>
          </p:cNvPr>
          <p:cNvSpPr txBox="1"/>
          <p:nvPr/>
        </p:nvSpPr>
        <p:spPr>
          <a:xfrm>
            <a:off x="3352800" y="380999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E5496"/>
                </a:solidFill>
                <a:latin typeface="Calibri"/>
                <a:cs typeface="Calibri"/>
              </a:rPr>
              <a:t>Новые</a:t>
            </a:r>
            <a:r>
              <a:rPr lang="ru-RU" sz="2800" b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2E5496"/>
                </a:solidFill>
                <a:latin typeface="Calibri"/>
                <a:cs typeface="Calibri"/>
              </a:rPr>
              <a:t>нормативные</a:t>
            </a:r>
            <a:r>
              <a:rPr lang="ru-RU" sz="28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2E5496"/>
                </a:solidFill>
                <a:latin typeface="Calibri"/>
                <a:cs typeface="Calibri"/>
              </a:rPr>
              <a:t>документы</a:t>
            </a:r>
            <a:endParaRPr lang="ru-RU" sz="2800" b="1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7BC1AFE-ED9B-49C9-BE94-212BE1E0AC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36121"/>
            <a:ext cx="744093" cy="828421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CCA2221-4E2C-4894-9B12-3751B6479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61529"/>
              </p:ext>
            </p:extLst>
          </p:nvPr>
        </p:nvGraphicFramePr>
        <p:xfrm>
          <a:off x="2032000" y="129540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753386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69007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7470"/>
                  </a:ext>
                </a:extLst>
              </a:tr>
            </a:tbl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55CB99B-7555-4042-9EA9-92674136E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40489"/>
              </p:ext>
            </p:extLst>
          </p:nvPr>
        </p:nvGraphicFramePr>
        <p:xfrm>
          <a:off x="457200" y="2209800"/>
          <a:ext cx="5638800" cy="301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400438895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51790396"/>
                    </a:ext>
                  </a:extLst>
                </a:gridCol>
              </a:tblGrid>
              <a:tr h="30162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6768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01937C-8A45-4234-9FBA-117F66B1F816}"/>
              </a:ext>
            </a:extLst>
          </p:cNvPr>
          <p:cNvSpPr txBox="1"/>
          <p:nvPr/>
        </p:nvSpPr>
        <p:spPr>
          <a:xfrm>
            <a:off x="914400" y="2209800"/>
            <a:ext cx="49530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Calibri"/>
                <a:cs typeface="Calibri"/>
              </a:rPr>
              <a:t>Приказ</a:t>
            </a:r>
            <a:r>
              <a:rPr lang="ru-RU" sz="1800" spc="-5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Министерства</a:t>
            </a:r>
            <a:r>
              <a:rPr lang="ru-RU" sz="1800" spc="-60" dirty="0">
                <a:latin typeface="Calibri"/>
                <a:cs typeface="Calibri"/>
              </a:rPr>
              <a:t> </a:t>
            </a:r>
            <a:r>
              <a:rPr lang="ru-RU" sz="1800" spc="-10" dirty="0">
                <a:latin typeface="Calibri"/>
                <a:cs typeface="Calibri"/>
              </a:rPr>
              <a:t>просвещения</a:t>
            </a:r>
            <a:endParaRPr lang="ru-RU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spc="-10" dirty="0">
                <a:latin typeface="Calibri"/>
                <a:cs typeface="Calibri"/>
              </a:rPr>
              <a:t>Российской</a:t>
            </a:r>
            <a:r>
              <a:rPr lang="ru-RU" sz="1800" spc="-5" dirty="0">
                <a:latin typeface="Calibri"/>
                <a:cs typeface="Calibri"/>
              </a:rPr>
              <a:t> </a:t>
            </a:r>
            <a:r>
              <a:rPr lang="ru-RU" sz="1800" spc="-10" dirty="0">
                <a:latin typeface="Calibri"/>
                <a:cs typeface="Calibri"/>
              </a:rPr>
              <a:t>Федерации</a:t>
            </a:r>
            <a:r>
              <a:rPr lang="ru-RU" sz="1800" spc="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от</a:t>
            </a:r>
            <a:r>
              <a:rPr lang="ru-RU" sz="1800" spc="-20" dirty="0">
                <a:latin typeface="Calibri"/>
                <a:cs typeface="Calibri"/>
              </a:rPr>
              <a:t> </a:t>
            </a:r>
            <a:r>
              <a:rPr lang="ru-RU" sz="1800" b="1" spc="-10" dirty="0">
                <a:latin typeface="Calibri"/>
                <a:cs typeface="Calibri"/>
              </a:rPr>
              <a:t>01.02.2024</a:t>
            </a:r>
            <a:r>
              <a:rPr lang="ru-RU" sz="1800" b="1" spc="1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№</a:t>
            </a:r>
            <a:r>
              <a:rPr lang="ru-RU" sz="1800" b="1" spc="-25" dirty="0">
                <a:latin typeface="Calibri"/>
                <a:cs typeface="Calibri"/>
              </a:rPr>
              <a:t> </a:t>
            </a:r>
            <a:r>
              <a:rPr lang="ru-RU" sz="1800" b="1" spc="-35" dirty="0">
                <a:latin typeface="Calibri"/>
                <a:cs typeface="Calibri"/>
              </a:rPr>
              <a:t>67</a:t>
            </a:r>
            <a:endParaRPr lang="ru-RU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>
                <a:latin typeface="Calibri"/>
                <a:cs typeface="Calibri"/>
              </a:rPr>
              <a:t>«О</a:t>
            </a:r>
            <a:r>
              <a:rPr lang="ru-RU" sz="1800" spc="-5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внесении</a:t>
            </a:r>
            <a:r>
              <a:rPr lang="ru-RU" sz="1800" spc="-3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изменений</a:t>
            </a:r>
            <a:r>
              <a:rPr lang="ru-RU" sz="1800" spc="-2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в</a:t>
            </a:r>
            <a:r>
              <a:rPr lang="ru-RU" sz="1800" spc="-35" dirty="0">
                <a:latin typeface="Calibri"/>
                <a:cs typeface="Calibri"/>
              </a:rPr>
              <a:t> </a:t>
            </a:r>
            <a:r>
              <a:rPr lang="ru-RU" sz="1800" spc="-10" dirty="0">
                <a:latin typeface="Calibri"/>
                <a:cs typeface="Calibri"/>
              </a:rPr>
              <a:t>некоторые</a:t>
            </a:r>
            <a:endParaRPr lang="ru-RU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>
                <a:latin typeface="Calibri"/>
                <a:cs typeface="Calibri"/>
              </a:rPr>
              <a:t>приказы</a:t>
            </a:r>
            <a:r>
              <a:rPr lang="ru-RU" sz="1800" spc="-5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Минобрнауки</a:t>
            </a:r>
            <a:r>
              <a:rPr lang="ru-RU" sz="1800" spc="-4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и</a:t>
            </a:r>
            <a:r>
              <a:rPr lang="ru-RU" sz="1800" spc="-65" dirty="0">
                <a:latin typeface="Calibri"/>
                <a:cs typeface="Calibri"/>
              </a:rPr>
              <a:t> </a:t>
            </a:r>
            <a:r>
              <a:rPr lang="ru-RU" sz="1800" spc="-10" dirty="0" err="1">
                <a:latin typeface="Calibri"/>
                <a:cs typeface="Calibri"/>
              </a:rPr>
              <a:t>Минпросвещения</a:t>
            </a:r>
            <a:endParaRPr lang="ru-RU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>
                <a:latin typeface="Calibri"/>
                <a:cs typeface="Calibri"/>
              </a:rPr>
              <a:t>России,</a:t>
            </a:r>
            <a:r>
              <a:rPr lang="ru-RU" sz="1800" spc="-6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касающиеся</a:t>
            </a:r>
            <a:r>
              <a:rPr lang="ru-RU" sz="1800" spc="-65" dirty="0">
                <a:latin typeface="Calibri"/>
                <a:cs typeface="Calibri"/>
              </a:rPr>
              <a:t> </a:t>
            </a:r>
            <a:r>
              <a:rPr lang="ru-RU" sz="1800" spc="-10" dirty="0">
                <a:latin typeface="Calibri"/>
                <a:cs typeface="Calibri"/>
              </a:rPr>
              <a:t>федеральных</a:t>
            </a:r>
            <a:endParaRPr lang="ru-RU" sz="1800" dirty="0">
              <a:latin typeface="Calibri"/>
              <a:cs typeface="Calibri"/>
            </a:endParaRPr>
          </a:p>
          <a:p>
            <a:pPr marL="12700" marR="148590">
              <a:lnSpc>
                <a:spcPct val="100000"/>
              </a:lnSpc>
            </a:pPr>
            <a:r>
              <a:rPr lang="ru-RU" sz="1800" dirty="0">
                <a:latin typeface="Calibri"/>
                <a:cs typeface="Calibri"/>
              </a:rPr>
              <a:t>образовательных программ</a:t>
            </a:r>
            <a:r>
              <a:rPr lang="ru-RU" sz="1800" spc="-1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основного</a:t>
            </a:r>
            <a:r>
              <a:rPr lang="ru-RU" sz="1800" spc="-45" dirty="0">
                <a:latin typeface="Calibri"/>
                <a:cs typeface="Calibri"/>
              </a:rPr>
              <a:t> </a:t>
            </a:r>
            <a:r>
              <a:rPr lang="ru-RU" sz="1800" spc="-10" dirty="0">
                <a:latin typeface="Calibri"/>
                <a:cs typeface="Calibri"/>
              </a:rPr>
              <a:t>общего образования и среднего общего образования»</a:t>
            </a:r>
            <a:endParaRPr lang="ru-RU" sz="1800"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E59D4-7CB5-4E80-AE4F-A636F732AE84}"/>
              </a:ext>
            </a:extLst>
          </p:cNvPr>
          <p:cNvSpPr txBox="1"/>
          <p:nvPr/>
        </p:nvSpPr>
        <p:spPr>
          <a:xfrm>
            <a:off x="6329265" y="2362200"/>
            <a:ext cx="42672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22250">
              <a:lnSpc>
                <a:spcPct val="100000"/>
              </a:lnSpc>
              <a:spcBef>
                <a:spcPts val="505"/>
              </a:spcBef>
            </a:pPr>
            <a:r>
              <a:rPr lang="ru-RU" sz="1800" dirty="0">
                <a:latin typeface="Calibri"/>
                <a:cs typeface="Calibri"/>
              </a:rPr>
              <a:t>Утверждены изменения в ФАОП и Федеральные рабочие программы для обучающихся с ограниченными возможностями здоровья по предмету «</a:t>
            </a:r>
            <a:r>
              <a:rPr lang="ru-RU" sz="1800" dirty="0">
                <a:solidFill>
                  <a:schemeClr val="accent1"/>
                </a:solidFill>
                <a:latin typeface="Calibri"/>
                <a:cs typeface="Calibri"/>
              </a:rPr>
              <a:t>ОБЗР»</a:t>
            </a:r>
          </a:p>
        </p:txBody>
      </p:sp>
      <p:pic>
        <p:nvPicPr>
          <p:cNvPr id="11" name="object 17">
            <a:extLst>
              <a:ext uri="{FF2B5EF4-FFF2-40B4-BE49-F238E27FC236}">
                <a16:creationId xmlns:a16="http://schemas.microsoft.com/office/drawing/2014/main" id="{43A6BFB1-8185-4FBD-9AA2-63E55A6167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619524">
            <a:off x="3690356" y="1444422"/>
            <a:ext cx="3494221" cy="6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96" y="68528"/>
            <a:ext cx="904025" cy="10072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9905" y="129031"/>
            <a:ext cx="93880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800" dirty="0" err="1">
                <a:solidFill>
                  <a:srgbClr val="2E5496"/>
                </a:solidFill>
                <a:latin typeface="Calibri"/>
                <a:cs typeface="Calibri"/>
              </a:rPr>
              <a:t>риказ</a:t>
            </a:r>
            <a:r>
              <a:rPr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 err="1">
                <a:solidFill>
                  <a:srgbClr val="2E5496"/>
                </a:solidFill>
                <a:latin typeface="Calibri"/>
                <a:cs typeface="Calibri"/>
              </a:rPr>
              <a:t>Минпросвещения</a:t>
            </a:r>
            <a:r>
              <a:rPr sz="2800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 err="1">
                <a:solidFill>
                  <a:srgbClr val="2E5496"/>
                </a:solidFill>
                <a:latin typeface="Calibri"/>
                <a:cs typeface="Calibri"/>
              </a:rPr>
              <a:t>России</a:t>
            </a:r>
            <a:r>
              <a:rPr lang="ru-RU" sz="2800" spc="-10" dirty="0">
                <a:solidFill>
                  <a:srgbClr val="2E5496"/>
                </a:solidFill>
                <a:latin typeface="Calibri"/>
                <a:cs typeface="Calibri"/>
              </a:rPr>
              <a:t> ОТ 19.03.2024 №171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905" y="566420"/>
            <a:ext cx="9973310" cy="77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«О</a:t>
            </a:r>
            <a:r>
              <a:rPr sz="1400" b="1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внесении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изменений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14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некоторые</a:t>
            </a:r>
            <a:r>
              <a:rPr sz="14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приказы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Министерства</a:t>
            </a:r>
            <a:r>
              <a:rPr sz="14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просвещения</a:t>
            </a:r>
            <a:r>
              <a:rPr sz="14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Российской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Федерации,</a:t>
            </a:r>
            <a:r>
              <a:rPr sz="14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касающиеся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федеральных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образовательных</a:t>
            </a:r>
            <a:r>
              <a:rPr sz="1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программ</a:t>
            </a:r>
            <a:r>
              <a:rPr sz="1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начального</a:t>
            </a:r>
            <a:r>
              <a:rPr sz="1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общего</a:t>
            </a:r>
            <a:r>
              <a:rPr sz="14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образования,</a:t>
            </a:r>
            <a:r>
              <a:rPr sz="14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основного</a:t>
            </a:r>
            <a:r>
              <a:rPr sz="14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общего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образования</a:t>
            </a:r>
            <a:r>
              <a:rPr sz="1400" b="1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 среднего</a:t>
            </a:r>
            <a:r>
              <a:rPr sz="14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общего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образования»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600" b="1" i="1" dirty="0">
                <a:solidFill>
                  <a:srgbClr val="2E5496"/>
                </a:solidFill>
                <a:latin typeface="Calibri"/>
                <a:cs typeface="Calibri"/>
              </a:rPr>
              <a:t>(</a:t>
            </a:r>
            <a:r>
              <a:rPr sz="1600" b="1" i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1600" b="1" i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2E5496"/>
                </a:solidFill>
                <a:latin typeface="Calibri"/>
                <a:cs typeface="Calibri"/>
              </a:rPr>
              <a:t>действие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2E5496"/>
                </a:solidFill>
                <a:latin typeface="Calibri"/>
                <a:cs typeface="Calibri"/>
              </a:rPr>
              <a:t>с</a:t>
            </a:r>
            <a:r>
              <a:rPr sz="1600" b="1" i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01.09.2024)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561" y="1669542"/>
            <a:ext cx="11419205" cy="3928745"/>
          </a:xfrm>
          <a:custGeom>
            <a:avLst/>
            <a:gdLst/>
            <a:ahLst/>
            <a:cxnLst/>
            <a:rect l="l" t="t" r="r" b="b"/>
            <a:pathLst>
              <a:path w="11419205" h="3928745">
                <a:moveTo>
                  <a:pt x="0" y="289560"/>
                </a:moveTo>
                <a:lnTo>
                  <a:pt x="11418951" y="289560"/>
                </a:lnTo>
              </a:path>
              <a:path w="11419205" h="3928745">
                <a:moveTo>
                  <a:pt x="3354324" y="3756533"/>
                </a:moveTo>
                <a:lnTo>
                  <a:pt x="3354324" y="28956"/>
                </a:lnTo>
              </a:path>
              <a:path w="11419205" h="3928745">
                <a:moveTo>
                  <a:pt x="7554468" y="3928465"/>
                </a:moveTo>
                <a:lnTo>
                  <a:pt x="7554468" y="0"/>
                </a:lnTo>
              </a:path>
            </a:pathLst>
          </a:custGeom>
          <a:ln w="28956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7258" y="1549146"/>
            <a:ext cx="99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5F92"/>
                </a:solidFill>
                <a:latin typeface="Calibri"/>
                <a:cs typeface="Calibri"/>
              </a:rPr>
              <a:t>ФОП</a:t>
            </a:r>
            <a:r>
              <a:rPr sz="18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75F92"/>
                </a:solidFill>
                <a:latin typeface="Calibri"/>
                <a:cs typeface="Calibri"/>
              </a:rPr>
              <a:t>НОО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6740" y="1532001"/>
            <a:ext cx="518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1480" algn="l"/>
              </a:tabLst>
            </a:pPr>
            <a:r>
              <a:rPr sz="2700" b="1" baseline="3086" dirty="0">
                <a:solidFill>
                  <a:srgbClr val="375F92"/>
                </a:solidFill>
                <a:latin typeface="Calibri"/>
                <a:cs typeface="Calibri"/>
              </a:rPr>
              <a:t>ФОП</a:t>
            </a:r>
            <a:r>
              <a:rPr sz="2700" b="1" spc="7" baseline="3086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700" b="1" spc="-37" baseline="3086" dirty="0">
                <a:solidFill>
                  <a:srgbClr val="375F92"/>
                </a:solidFill>
                <a:latin typeface="Calibri"/>
                <a:cs typeface="Calibri"/>
              </a:rPr>
              <a:t>ООО</a:t>
            </a:r>
            <a:r>
              <a:rPr sz="2700" b="1" baseline="3086" dirty="0">
                <a:solidFill>
                  <a:srgbClr val="375F92"/>
                </a:solidFill>
                <a:latin typeface="Calibri"/>
                <a:cs typeface="Calibri"/>
              </a:rPr>
              <a:t>	</a:t>
            </a:r>
            <a:r>
              <a:rPr sz="1800" b="1" dirty="0">
                <a:solidFill>
                  <a:srgbClr val="375F92"/>
                </a:solidFill>
                <a:latin typeface="Calibri"/>
                <a:cs typeface="Calibri"/>
              </a:rPr>
              <a:t>ФОП</a:t>
            </a:r>
            <a:r>
              <a:rPr sz="18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75F92"/>
                </a:solidFill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8138" y="2095880"/>
            <a:ext cx="3677920" cy="3348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300" dirty="0">
                <a:latin typeface="Calibri"/>
                <a:cs typeface="Calibri"/>
              </a:rPr>
              <a:t>ФРП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учебным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предметам: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«Литература»,</a:t>
            </a:r>
            <a:endParaRPr sz="13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«История»,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«Обществознание»,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«Труд</a:t>
            </a:r>
            <a:endParaRPr sz="13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(технология)»</a:t>
            </a:r>
            <a:endParaRPr sz="13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085" algn="l"/>
              </a:tabLst>
            </a:pPr>
            <a:r>
              <a:rPr sz="1300" dirty="0">
                <a:latin typeface="Calibri"/>
                <a:cs typeface="Calibri"/>
              </a:rPr>
              <a:t>ФРП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учебному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предмету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«Физическая</a:t>
            </a:r>
            <a:endParaRPr sz="1300" dirty="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культура»</a:t>
            </a:r>
            <a:r>
              <a:rPr sz="13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дополнена</a:t>
            </a:r>
            <a:r>
              <a:rPr sz="13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модулями:</a:t>
            </a:r>
            <a:r>
              <a:rPr sz="13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«Городошный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«Гольф»,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«Биатлон»,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«Хоккей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траве»,</a:t>
            </a:r>
            <a:endParaRPr sz="1300" dirty="0">
              <a:latin typeface="Calibri"/>
              <a:cs typeface="Calibri"/>
            </a:endParaRPr>
          </a:p>
          <a:p>
            <a:pPr marL="299085" marR="571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«Роллер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«Скалолазание»,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«Спортивный </a:t>
            </a:r>
            <a:r>
              <a:rPr sz="1300" dirty="0">
                <a:latin typeface="Calibri"/>
                <a:cs typeface="Calibri"/>
              </a:rPr>
              <a:t>туризм»,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«Ушу»,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«Чир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«Перетягивание </a:t>
            </a:r>
            <a:r>
              <a:rPr sz="1300" dirty="0">
                <a:latin typeface="Calibri"/>
                <a:cs typeface="Calibri"/>
              </a:rPr>
              <a:t>каната»,</a:t>
            </a:r>
            <a:r>
              <a:rPr sz="1300" spc="-10" dirty="0">
                <a:latin typeface="Calibri"/>
                <a:cs typeface="Calibri"/>
              </a:rPr>
              <a:t> «Компьютерный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«Бокс»,</a:t>
            </a:r>
            <a:endParaRPr sz="13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«Дзюдо»,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«Танцевальный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спорт»,</a:t>
            </a:r>
            <a:endParaRPr sz="13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«Киокусинкай»,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«Тяжелая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атлетика».</a:t>
            </a:r>
            <a:endParaRPr sz="1300" dirty="0">
              <a:latin typeface="Calibri"/>
              <a:cs typeface="Calibri"/>
            </a:endParaRPr>
          </a:p>
          <a:p>
            <a:pPr marL="299085" marR="431800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300" dirty="0">
                <a:latin typeface="Calibri"/>
                <a:cs typeface="Calibri"/>
              </a:rPr>
              <a:t>В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6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вариантов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ФУП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внесены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предметные </a:t>
            </a:r>
            <a:r>
              <a:rPr sz="1300" dirty="0">
                <a:latin typeface="Calibri"/>
                <a:cs typeface="Calibri"/>
              </a:rPr>
              <a:t>области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«Физическая культура»,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«Основы</a:t>
            </a:r>
            <a:endParaRPr sz="1300" dirty="0">
              <a:latin typeface="Calibri"/>
              <a:cs typeface="Calibri"/>
            </a:endParaRPr>
          </a:p>
          <a:p>
            <a:pPr marL="299085" marR="29527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безопасности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защиты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Родины»; учебные </a:t>
            </a:r>
            <a:r>
              <a:rPr sz="1300" dirty="0">
                <a:latin typeface="Calibri"/>
                <a:cs typeface="Calibri"/>
              </a:rPr>
              <a:t>предметы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«Основы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безопасности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защиты Родины»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«Труд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(технология)».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94142" y="2085212"/>
            <a:ext cx="3960495" cy="3348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184785" algn="l"/>
              </a:tabLst>
            </a:pPr>
            <a:r>
              <a:rPr sz="1300" dirty="0">
                <a:latin typeface="Calibri"/>
                <a:cs typeface="Calibri"/>
              </a:rPr>
              <a:t>ФРП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учебным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предметам: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«Литература» (базовый 	</a:t>
            </a:r>
            <a:r>
              <a:rPr sz="1300" dirty="0">
                <a:latin typeface="Calibri"/>
                <a:cs typeface="Calibri"/>
              </a:rPr>
              <a:t>уровень); </a:t>
            </a:r>
            <a:r>
              <a:rPr sz="1300" spc="-10" dirty="0">
                <a:latin typeface="Calibri"/>
                <a:cs typeface="Calibri"/>
              </a:rPr>
              <a:t>«Литература (углубленный уровень);</a:t>
            </a:r>
            <a:endParaRPr sz="13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«История»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(базовый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уровень),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«Обществознание»</a:t>
            </a:r>
            <a:endParaRPr sz="13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Calibri"/>
                <a:cs typeface="Calibri"/>
              </a:rPr>
              <a:t>(базовый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уровень),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«География»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(базовый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уровень)</a:t>
            </a:r>
            <a:endParaRPr sz="1300">
              <a:latin typeface="Calibri"/>
              <a:cs typeface="Calibri"/>
            </a:endParaRPr>
          </a:p>
          <a:p>
            <a:pPr marL="183515" marR="140335" indent="-17145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184785" algn="l"/>
              </a:tabLst>
            </a:pPr>
            <a:r>
              <a:rPr sz="1300" dirty="0">
                <a:latin typeface="Calibri"/>
                <a:cs typeface="Calibri"/>
              </a:rPr>
              <a:t>ФРП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учебному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3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«Физическая культура» 	дополнена</a:t>
            </a:r>
            <a:r>
              <a:rPr sz="13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модулями:</a:t>
            </a:r>
            <a:r>
              <a:rPr sz="13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«Городошный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спорт»,</a:t>
            </a:r>
            <a:endParaRPr sz="1300">
              <a:latin typeface="Calibri"/>
              <a:cs typeface="Calibri"/>
            </a:endParaRPr>
          </a:p>
          <a:p>
            <a:pPr marL="184785" marR="334010">
              <a:lnSpc>
                <a:spcPct val="100000"/>
              </a:lnSpc>
              <a:spcBef>
                <a:spcPts val="5"/>
              </a:spcBef>
            </a:pPr>
            <a:r>
              <a:rPr sz="1300" spc="-25" dirty="0">
                <a:latin typeface="Calibri"/>
                <a:cs typeface="Calibri"/>
              </a:rPr>
              <a:t>«Гольф»,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«Биатлон», «Хоккей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траве»,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«Роллер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«Скалолазание»,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«Спортивный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туризм»,</a:t>
            </a:r>
            <a:endParaRPr sz="13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«Ушу»,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«Чир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«Перетягивание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каната»,</a:t>
            </a:r>
            <a:endParaRPr sz="13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«Компьютерный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«Бокс»,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«Дзюдо»,</a:t>
            </a:r>
            <a:endParaRPr sz="1300">
              <a:latin typeface="Calibri"/>
              <a:cs typeface="Calibri"/>
            </a:endParaRPr>
          </a:p>
          <a:p>
            <a:pPr marL="184785" marR="25781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«Танцевальный</a:t>
            </a:r>
            <a:r>
              <a:rPr sz="1300" dirty="0">
                <a:latin typeface="Calibri"/>
                <a:cs typeface="Calibri"/>
              </a:rPr>
              <a:t> спорт»,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«Киокусинкай», «Тяжелая атлетика».</a:t>
            </a:r>
            <a:endParaRPr sz="13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4150" algn="l"/>
              </a:tabLst>
            </a:pPr>
            <a:r>
              <a:rPr sz="1300" dirty="0">
                <a:latin typeface="Calibri"/>
                <a:cs typeface="Calibri"/>
              </a:rPr>
              <a:t>Во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все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варианты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ФУП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внесены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предметные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области</a:t>
            </a:r>
            <a:endParaRPr sz="13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«Физическая культура»,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«Основы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безопасности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и</a:t>
            </a:r>
            <a:endParaRPr sz="13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защиты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Родины»;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учебный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предмет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«Основы</a:t>
            </a:r>
            <a:endParaRPr sz="13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безопасности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защиты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Родины».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980" y="2095880"/>
            <a:ext cx="2915920" cy="315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184150" algn="l"/>
              </a:tabLst>
            </a:pPr>
            <a:r>
              <a:rPr sz="1300" dirty="0">
                <a:latin typeface="Calibri"/>
                <a:cs typeface="Calibri"/>
              </a:rPr>
              <a:t>ФРП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учебному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предмету</a:t>
            </a:r>
            <a:endParaRPr sz="13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«Физическая культура»</a:t>
            </a:r>
            <a:r>
              <a:rPr sz="13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дополнена</a:t>
            </a:r>
            <a:endParaRPr sz="13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модулями:</a:t>
            </a:r>
            <a:r>
              <a:rPr sz="13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«Коньки», «Теннис»,</a:t>
            </a:r>
            <a:endParaRPr sz="13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300" spc="-25" dirty="0">
                <a:latin typeface="Calibri"/>
                <a:cs typeface="Calibri"/>
              </a:rPr>
              <a:t>«Городошный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«Гольф»,</a:t>
            </a:r>
            <a:endParaRPr sz="13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«Биатлон»,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«Роллер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спорт»,</a:t>
            </a:r>
            <a:endParaRPr sz="1300" dirty="0">
              <a:latin typeface="Calibri"/>
              <a:cs typeface="Calibri"/>
            </a:endParaRPr>
          </a:p>
          <a:p>
            <a:pPr marL="184785" marR="20383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«Скалолазание»,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«Спортивный </a:t>
            </a:r>
            <a:r>
              <a:rPr sz="1300" dirty="0">
                <a:latin typeface="Calibri"/>
                <a:cs typeface="Calibri"/>
              </a:rPr>
              <a:t>туризм»,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«Хоккей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траве»,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«Ушу»,</a:t>
            </a:r>
            <a:endParaRPr sz="13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«Чир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спорт», </a:t>
            </a:r>
            <a:r>
              <a:rPr sz="1300" spc="-10" dirty="0">
                <a:latin typeface="Calibri"/>
                <a:cs typeface="Calibri"/>
              </a:rPr>
              <a:t>«Перетягивание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каната»,</a:t>
            </a:r>
            <a:endParaRPr sz="1300" dirty="0">
              <a:latin typeface="Calibri"/>
              <a:cs typeface="Calibri"/>
            </a:endParaRPr>
          </a:p>
          <a:p>
            <a:pPr marL="184785" marR="341630" algn="just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«Бокс»,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«Дзюдо»,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«Танцевальный </a:t>
            </a:r>
            <a:r>
              <a:rPr sz="1300" dirty="0">
                <a:latin typeface="Calibri"/>
                <a:cs typeface="Calibri"/>
              </a:rPr>
              <a:t>спорт»,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«Киокусинкай»,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«Тяжелая атлетика»</a:t>
            </a:r>
            <a:endParaRPr sz="1300" dirty="0">
              <a:latin typeface="Calibri"/>
              <a:cs typeface="Calibri"/>
            </a:endParaRPr>
          </a:p>
          <a:p>
            <a:pPr marL="183515" marR="546100" indent="-1714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4785" algn="l"/>
              </a:tabLst>
            </a:pPr>
            <a:r>
              <a:rPr sz="1300" dirty="0">
                <a:latin typeface="Calibri"/>
                <a:cs typeface="Calibri"/>
              </a:rPr>
              <a:t>ФРП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учебному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предмету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«Труд 	</a:t>
            </a:r>
            <a:r>
              <a:rPr sz="1300" spc="-10" dirty="0">
                <a:latin typeface="Calibri"/>
                <a:cs typeface="Calibri"/>
              </a:rPr>
              <a:t>(технология)»</a:t>
            </a:r>
            <a:endParaRPr sz="13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4150" algn="l"/>
              </a:tabLst>
            </a:pPr>
            <a:r>
              <a:rPr sz="1300" dirty="0">
                <a:latin typeface="Calibri"/>
                <a:cs typeface="Calibri"/>
              </a:rPr>
              <a:t>В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5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вариантов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ФУП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внесен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учебный</a:t>
            </a:r>
            <a:endParaRPr sz="13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предмет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«Труд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(технология)».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983" y="5678525"/>
            <a:ext cx="6458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Варианты</a:t>
            </a:r>
            <a:r>
              <a:rPr sz="1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программ</a:t>
            </a:r>
            <a:r>
              <a:rPr sz="1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(выбор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модулей)</a:t>
            </a:r>
            <a:r>
              <a:rPr sz="1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учебным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предметам</a:t>
            </a:r>
            <a:r>
              <a:rPr sz="1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«Физическая</a:t>
            </a:r>
            <a:r>
              <a:rPr sz="1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культура»,</a:t>
            </a:r>
            <a:endParaRPr sz="1200">
              <a:latin typeface="Calibri"/>
              <a:cs typeface="Calibri"/>
            </a:endParaRPr>
          </a:p>
          <a:p>
            <a:pPr marL="12700" marR="123189">
              <a:lnSpc>
                <a:spcPct val="100000"/>
              </a:lnSpc>
            </a:pP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«Труд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(технология)»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осуществляется</a:t>
            </a:r>
            <a:r>
              <a:rPr sz="1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организацией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исходя</a:t>
            </a:r>
            <a:r>
              <a:rPr sz="12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из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 имеющихся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 ней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условий,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описанных в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организационном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разделе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основной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образовательной программы!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26" y="6477240"/>
            <a:ext cx="375674" cy="3355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380" y="5479316"/>
            <a:ext cx="231913" cy="8019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7" y="108204"/>
            <a:ext cx="4603115" cy="6442075"/>
            <a:chOff x="132587" y="108204"/>
            <a:chExt cx="4603115" cy="6442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1" y="949437"/>
              <a:ext cx="4351032" cy="5600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99" y="946404"/>
              <a:ext cx="4285488" cy="55351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587" y="108204"/>
              <a:ext cx="926591" cy="838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669" rIns="0" bIns="0" rtlCol="0">
            <a:spAutoFit/>
          </a:bodyPr>
          <a:lstStyle/>
          <a:p>
            <a:pPr marL="108902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F2B9C"/>
                </a:solidFill>
                <a:latin typeface="Calibri"/>
                <a:cs typeface="Calibri"/>
              </a:rPr>
              <a:t>Требования</a:t>
            </a:r>
            <a:r>
              <a:rPr sz="2400" spc="-6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к</a:t>
            </a:r>
            <a:r>
              <a:rPr sz="2400" spc="-7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B9C"/>
                </a:solidFill>
                <a:latin typeface="Calibri"/>
                <a:cs typeface="Calibri"/>
              </a:rPr>
              <a:t>организации</a:t>
            </a:r>
            <a:r>
              <a:rPr sz="2400" spc="-65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образовательного</a:t>
            </a:r>
            <a:r>
              <a:rPr sz="2400" spc="-90" dirty="0">
                <a:solidFill>
                  <a:srgbClr val="0F2B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B9C"/>
                </a:solidFill>
                <a:latin typeface="Calibri"/>
                <a:cs typeface="Calibri"/>
              </a:rPr>
              <a:t>процесса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0683" y="585596"/>
            <a:ext cx="6622415" cy="5643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2.13.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Дополнительные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занятия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(или)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занятия</a:t>
            </a:r>
            <a:r>
              <a:rPr sz="2000" spc="-3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4A9F"/>
                </a:solidFill>
                <a:latin typeface="Calibri"/>
                <a:cs typeface="Calibri"/>
              </a:rPr>
              <a:t>по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внеурочной</a:t>
            </a:r>
            <a:r>
              <a:rPr sz="2000" spc="-8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деятельности,</a:t>
            </a:r>
            <a:r>
              <a:rPr sz="2000" spc="-5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общественно</a:t>
            </a:r>
            <a:r>
              <a:rPr sz="2000" spc="-5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полезный</a:t>
            </a:r>
            <a:r>
              <a:rPr sz="2000" spc="-7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A9F"/>
                </a:solidFill>
                <a:latin typeface="Calibri"/>
                <a:cs typeface="Calibri"/>
              </a:rPr>
              <a:t>труд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рекомендуется</a:t>
            </a:r>
            <a:r>
              <a:rPr sz="2000" spc="-4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планировать</a:t>
            </a:r>
            <a:r>
              <a:rPr sz="2000" spc="-3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дни</a:t>
            </a:r>
            <a:r>
              <a:rPr sz="2000" spc="-1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наименьшим</a:t>
            </a:r>
            <a:endParaRPr sz="2000" dirty="0">
              <a:latin typeface="Calibri"/>
              <a:cs typeface="Calibri"/>
            </a:endParaRPr>
          </a:p>
          <a:p>
            <a:pPr marL="12700" marR="433705">
              <a:lnSpc>
                <a:spcPct val="100000"/>
              </a:lnSpc>
            </a:pP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количеством</a:t>
            </a:r>
            <a:r>
              <a:rPr sz="2000" spc="-6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обязательных</a:t>
            </a:r>
            <a:r>
              <a:rPr sz="2000" spc="-5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уроков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Рекомендуемая </a:t>
            </a: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продолжительность</a:t>
            </a:r>
            <a:r>
              <a:rPr sz="2000" spc="-7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дополнительных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занятий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занятий </a:t>
            </a:r>
            <a:r>
              <a:rPr sz="2000" dirty="0">
                <a:latin typeface="Calibri"/>
                <a:cs typeface="Calibri"/>
              </a:rPr>
              <a:t>внеурочной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деятельностью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статической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направленности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составляет</a:t>
            </a:r>
            <a:r>
              <a:rPr sz="2000" spc="-3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1</a:t>
            </a:r>
            <a:r>
              <a:rPr sz="2000" spc="-3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-</a:t>
            </a:r>
            <a:r>
              <a:rPr sz="2000" spc="-4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2</a:t>
            </a:r>
            <a:r>
              <a:rPr sz="2000" spc="-3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часа</a:t>
            </a:r>
            <a:r>
              <a:rPr sz="2000" spc="-2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с</a:t>
            </a:r>
            <a:r>
              <a:rPr sz="2000" spc="-2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учетом</a:t>
            </a:r>
            <a:r>
              <a:rPr sz="2000" spc="-5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дневной</a:t>
            </a:r>
            <a:r>
              <a:rPr sz="2000" spc="-3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суммарной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образовательной</a:t>
            </a:r>
            <a:r>
              <a:rPr sz="2000" spc="-7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нагрузки</a:t>
            </a:r>
            <a:r>
              <a:rPr sz="2000" dirty="0">
                <a:latin typeface="Calibri"/>
                <a:cs typeface="Calibri"/>
              </a:rPr>
              <a:t>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общественно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полезным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трудом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  <a:p>
            <a:pPr marL="12700" marR="7048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45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минут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обучающихся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классов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1,5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обучающихся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11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классов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один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неделю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2.14.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Организацию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внеурочной</a:t>
            </a:r>
            <a:r>
              <a:rPr sz="2000" spc="-5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деятельности</a:t>
            </a:r>
            <a:endParaRPr sz="2000" dirty="0">
              <a:latin typeface="Calibri"/>
              <a:cs typeface="Calibri"/>
            </a:endParaRPr>
          </a:p>
          <a:p>
            <a:pPr marL="12700" marR="107314">
              <a:lnSpc>
                <a:spcPct val="100000"/>
              </a:lnSpc>
            </a:pP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рекомендуется</a:t>
            </a:r>
            <a:r>
              <a:rPr sz="2000" spc="-5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осуществлять</a:t>
            </a:r>
            <a:r>
              <a:rPr sz="2000" spc="-5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учетом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выбора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участниками образовательных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отношений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отличных </a:t>
            </a:r>
            <a:r>
              <a:rPr sz="2000" dirty="0">
                <a:latin typeface="Calibri"/>
                <a:cs typeface="Calibri"/>
              </a:rPr>
              <a:t>от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урочной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(экскурсии,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походы,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соревнования,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посещения </a:t>
            </a:r>
            <a:r>
              <a:rPr sz="2000" dirty="0">
                <a:latin typeface="Calibri"/>
                <a:cs typeface="Calibri"/>
              </a:rPr>
              <a:t>театров,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музеев,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проведение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общественно-полезных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практик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иные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формы),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том</a:t>
            </a:r>
            <a:r>
              <a:rPr sz="2000" spc="-40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числе</a:t>
            </a:r>
            <a:r>
              <a:rPr sz="2000" spc="-2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A9F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выходные</a:t>
            </a:r>
            <a:r>
              <a:rPr sz="2000" spc="-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1F4A9F"/>
                </a:solidFill>
                <a:latin typeface="Calibri"/>
                <a:cs typeface="Calibri"/>
              </a:rPr>
              <a:t>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1F4A9F"/>
                </a:solidFill>
                <a:latin typeface="Calibri"/>
                <a:cs typeface="Calibri"/>
              </a:rPr>
              <a:t>каникулярные</a:t>
            </a:r>
            <a:r>
              <a:rPr sz="2000" spc="-55" dirty="0">
                <a:solidFill>
                  <a:srgbClr val="1F4A9F"/>
                </a:solidFill>
                <a:latin typeface="Calibri"/>
                <a:cs typeface="Calibri"/>
              </a:rPr>
              <a:t> </a:t>
            </a:r>
            <a:r>
              <a:rPr sz="2000" spc="-20" dirty="0" err="1">
                <a:solidFill>
                  <a:srgbClr val="1F4A9F"/>
                </a:solidFill>
                <a:latin typeface="Calibri"/>
                <a:cs typeface="Calibri"/>
              </a:rPr>
              <a:t>дни</a:t>
            </a:r>
            <a:r>
              <a:rPr sz="2000" spc="-20" dirty="0" smtClean="0">
                <a:solidFill>
                  <a:srgbClr val="1F4A9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413" y="109169"/>
            <a:ext cx="2767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latin typeface="Calibri"/>
                <a:cs typeface="Calibri"/>
              </a:rPr>
              <a:t>Труд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(технология)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6484" y="202184"/>
            <a:ext cx="7787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1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предмет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«Труд</a:t>
            </a:r>
            <a:r>
              <a:rPr sz="1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(технология)»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обязателен.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РП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600" spc="2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непосредственного</a:t>
            </a:r>
            <a:r>
              <a:rPr sz="16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применения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сентября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2024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классы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2413" y="1792351"/>
            <a:ext cx="49625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Нет</a:t>
            </a:r>
            <a:r>
              <a:rPr sz="1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жесткого</a:t>
            </a:r>
            <a:r>
              <a:rPr sz="14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распределения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 часов</a:t>
            </a:r>
            <a:r>
              <a:rPr sz="1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изучение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 каждого</a:t>
            </a:r>
            <a:r>
              <a:rPr sz="1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модуля,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как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инвариантного,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так</a:t>
            </a: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вариативного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927" y="695706"/>
            <a:ext cx="554926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Предметно-практическая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деятельность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Приобретение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базовых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навыков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работы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различными материалами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Знакомство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миром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профессий, </a:t>
            </a:r>
            <a:r>
              <a:rPr sz="1400" spc="-10" dirty="0">
                <a:latin typeface="Calibri"/>
                <a:cs typeface="Calibri"/>
              </a:rPr>
              <a:t>самоопределение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ориентация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обучающихся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сферах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трудовой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Расширение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модуля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«Компьютерная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графика.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Черчение»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Расширение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модуля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«Робототехника»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части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БПЛА)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Добавление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каждый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модуль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темы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«Мир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профессий»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568" y="6637731"/>
            <a:ext cx="3296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http://publication.pravo.gov.ru/document/0001202402220008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426" y="6138468"/>
            <a:ext cx="3925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Приказ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Министерства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просвещения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Российской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Федерации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от 22.01.2024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31.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(Зарегистрирован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22.02.2024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77330)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908" y="2491739"/>
            <a:ext cx="3449320" cy="46228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НОО:</a:t>
            </a:r>
            <a:r>
              <a:rPr sz="2400" b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ч.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неделю)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5619" y="2497835"/>
            <a:ext cx="5052060" cy="46228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ООО: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272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часа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5-</a:t>
            </a:r>
            <a:r>
              <a:rPr sz="1600" dirty="0">
                <a:latin typeface="Calibri"/>
                <a:cs typeface="Calibri"/>
              </a:rPr>
              <a:t>7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кл.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ч.,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8-</a:t>
            </a:r>
            <a:r>
              <a:rPr sz="1600" dirty="0">
                <a:latin typeface="Calibri"/>
                <a:cs typeface="Calibri"/>
              </a:rPr>
              <a:t>9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кл.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ч.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неделю)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0421" y="4167723"/>
            <a:ext cx="3598545" cy="8261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spc="-10" dirty="0">
                <a:latin typeface="Calibri"/>
                <a:cs typeface="Calibri"/>
              </a:rPr>
              <a:t>«Компьютерная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графика.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Черчение»</a:t>
            </a:r>
            <a:endParaRPr sz="180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  <a:spcBef>
                <a:spcPts val="995"/>
              </a:spcBef>
            </a:pPr>
            <a:r>
              <a:rPr sz="1800" spc="-10" dirty="0">
                <a:latin typeface="Calibri"/>
                <a:cs typeface="Calibri"/>
              </a:rPr>
              <a:t>«Робототехника»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0421" y="3016250"/>
            <a:ext cx="5838190" cy="11353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815"/>
              </a:spcBef>
            </a:pPr>
            <a:r>
              <a:rPr sz="1800" spc="-10" dirty="0">
                <a:latin typeface="Calibri"/>
                <a:cs typeface="Calibri"/>
              </a:rPr>
              <a:t>«Производство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технологии»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(модуль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реализуется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5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по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9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класс).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800" spc="-25" dirty="0">
                <a:latin typeface="Calibri"/>
                <a:cs typeface="Calibri"/>
              </a:rPr>
              <a:t>«Технологии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обработки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материалов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пищевых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продуктов»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spc="-20" dirty="0">
                <a:latin typeface="Calibri"/>
                <a:cs typeface="Calibri"/>
              </a:rPr>
              <a:t>«3D-</a:t>
            </a:r>
            <a:r>
              <a:rPr sz="1800" spc="-10" dirty="0">
                <a:latin typeface="Calibri"/>
                <a:cs typeface="Calibri"/>
              </a:rPr>
              <a:t>моделирование,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прототипирование,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макетирование»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404" y="4310329"/>
            <a:ext cx="4918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«Информационно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коммуникативные технологии»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404" y="3032251"/>
            <a:ext cx="4415790" cy="11442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800" spc="-25" dirty="0">
                <a:latin typeface="Calibri"/>
                <a:cs typeface="Calibri"/>
              </a:rPr>
              <a:t>«Технологии,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профессии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производства»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spc="-25" dirty="0">
                <a:latin typeface="Calibri"/>
                <a:cs typeface="Calibri"/>
              </a:rPr>
              <a:t>«Технологии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ручной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обработки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материалов»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00" spc="-10" dirty="0">
                <a:latin typeface="Calibri"/>
                <a:cs typeface="Calibri"/>
              </a:rPr>
              <a:t>«Конструирование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моделирование»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2577" y="3284192"/>
            <a:ext cx="228600" cy="1303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Инвариантные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0054" y="5332504"/>
            <a:ext cx="472440" cy="1177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Вариативные</a:t>
            </a:r>
            <a:endParaRPr sz="16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(примерные)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359" y="2970276"/>
            <a:ext cx="11703685" cy="3513454"/>
          </a:xfrm>
          <a:custGeom>
            <a:avLst/>
            <a:gdLst/>
            <a:ahLst/>
            <a:cxnLst/>
            <a:rect l="l" t="t" r="r" b="b"/>
            <a:pathLst>
              <a:path w="11703685" h="3513454">
                <a:moveTo>
                  <a:pt x="0" y="2118360"/>
                </a:moveTo>
                <a:lnTo>
                  <a:pt x="11703558" y="2118360"/>
                </a:lnTo>
              </a:path>
              <a:path w="11703685" h="3513454">
                <a:moveTo>
                  <a:pt x="5149469" y="3508692"/>
                </a:moveTo>
                <a:lnTo>
                  <a:pt x="5135880" y="0"/>
                </a:lnTo>
              </a:path>
              <a:path w="11703685" h="3513454">
                <a:moveTo>
                  <a:pt x="5917565" y="3513264"/>
                </a:moveTo>
                <a:lnTo>
                  <a:pt x="5903976" y="4572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66230" y="5122786"/>
            <a:ext cx="5010785" cy="15113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-10" dirty="0">
                <a:latin typeface="Calibri"/>
                <a:cs typeface="Calibri"/>
              </a:rPr>
              <a:t>«Сельскохозяйственные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машины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оборудование»</a:t>
            </a:r>
            <a:endParaRPr sz="18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680"/>
              </a:spcBef>
            </a:pPr>
            <a:r>
              <a:rPr sz="1800" spc="-10" dirty="0">
                <a:latin typeface="Calibri"/>
                <a:cs typeface="Calibri"/>
              </a:rPr>
              <a:t>«Автоматизированные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системы»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spc="-10" dirty="0">
                <a:latin typeface="Calibri"/>
                <a:cs typeface="Calibri"/>
              </a:rPr>
              <a:t>«Животноводство»</a:t>
            </a:r>
            <a:endParaRPr sz="18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880"/>
              </a:spcBef>
            </a:pPr>
            <a:r>
              <a:rPr sz="1800" spc="-10" dirty="0">
                <a:latin typeface="Calibri"/>
                <a:cs typeface="Calibri"/>
              </a:rPr>
              <a:t>«Растениеводство»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4834" y="2570479"/>
            <a:ext cx="1622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Модули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программ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6247</Words>
  <Application>Microsoft Office PowerPoint</Application>
  <PresentationFormat>Широкоэкранный</PresentationFormat>
  <Paragraphs>1452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 MT</vt:lpstr>
      <vt:lpstr>Calibri</vt:lpstr>
      <vt:lpstr>Times New Roman</vt:lpstr>
      <vt:lpstr>Wingdings</vt:lpstr>
      <vt:lpstr>Office Theme</vt:lpstr>
      <vt:lpstr>Документ</vt:lpstr>
      <vt:lpstr>Презентация PowerPoint</vt:lpstr>
      <vt:lpstr>Что НОВОГО нас ждёт в 2024-2025 учебном году?</vt:lpstr>
      <vt:lpstr>Федеральный закон «Об образовании в Российской Федерации»</vt:lpstr>
      <vt:lpstr>Новые нормативные документы</vt:lpstr>
      <vt:lpstr>Новые нормативные документы</vt:lpstr>
      <vt:lpstr>Презентация PowerPoint</vt:lpstr>
      <vt:lpstr>Приказ Минпросвещения России ОТ 19.03.2024 №171 </vt:lpstr>
      <vt:lpstr>Требования к организации образовательного процесса</vt:lpstr>
      <vt:lpstr>Труд (технология)</vt:lpstr>
      <vt:lpstr>Труд (технология)</vt:lpstr>
      <vt:lpstr>Дорожная карта по введению с 01.09.2024 учебного предмета «Труд (технология)»</vt:lpstr>
      <vt:lpstr>Основы безопасности и защиты Родины (ОБЗР)</vt:lpstr>
      <vt:lpstr>ОСНОВЫ БЕЗОПАСНОСТИ И ЗАЩИТЫ РОДИНЫ</vt:lpstr>
      <vt:lpstr>Дорожная карта по введению с 01.09.2024 учебного предмета «Основы безопасности и защиты Родины» (ОБЗР)</vt:lpstr>
      <vt:lpstr>ГРАМОТНО ПОДХОДИМ К КОМПЛЕКТОВАНИЮ НА 2024-2025 УЧЕБНЫЙ ГОД</vt:lpstr>
      <vt:lpstr>Нормативная основа комплектования в 2024-2025 учебном году</vt:lpstr>
      <vt:lpstr>Нормативная основа комплектования в 2024-2025 учебном году</vt:lpstr>
      <vt:lpstr>ФОП НОО, ООО, СОО</vt:lpstr>
      <vt:lpstr>Календарь на 2024-2025 учебный год</vt:lpstr>
      <vt:lpstr>Начальное общее образование</vt:lpstr>
      <vt:lpstr>Количество часов в соответствии с федеральными рабочими программами</vt:lpstr>
      <vt:lpstr>Федеральный учебный план (ФУП) начального общего образования, 5-дневная учебная неделя</vt:lpstr>
      <vt:lpstr>Реализация программы по физической культуре на уровне НОО</vt:lpstr>
      <vt:lpstr>Внеурочная деятельность в соответствии с ФОП НОО (п.173)</vt:lpstr>
      <vt:lpstr>Подходы к планированию внеурочной деятельности (НОО)</vt:lpstr>
      <vt:lpstr>Основное общее образование</vt:lpstr>
      <vt:lpstr>Количество часов в соответствии с федеральными рабочими программами на уровень ООО</vt:lpstr>
      <vt:lpstr>Учебный план основного общего образования, 5-дневная учебная неделя</vt:lpstr>
      <vt:lpstr>Учебный план основного общего образования, 6-дневная учебная неделя</vt:lpstr>
      <vt:lpstr>Варианты реализации модуля «Введение в Новейшую историю России» в рабочей программе по истории</vt:lpstr>
      <vt:lpstr>Внеурочная деятельность в соответствии с ФОП ООО (п.169)</vt:lpstr>
      <vt:lpstr>Подходы к планированию внеурочной деятельности (ООО)</vt:lpstr>
      <vt:lpstr>Среднее общее образование</vt:lpstr>
      <vt:lpstr>Количество часов в соответствии с федеральными рабочими программами на уровень СОО</vt:lpstr>
      <vt:lpstr>Внеурочная деятельность в соответствии с ФОП СОО (п.133)</vt:lpstr>
      <vt:lpstr>Внеурочная деятельность в соответствии с ФОП СОО (п.133)</vt:lpstr>
      <vt:lpstr>Подходы к планированию внеурочной деятельности (СОО)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User-095</dc:creator>
  <cp:lastModifiedBy>Людмила Юдина</cp:lastModifiedBy>
  <cp:revision>26</cp:revision>
  <dcterms:created xsi:type="dcterms:W3CDTF">2024-05-07T11:50:32Z</dcterms:created>
  <dcterms:modified xsi:type="dcterms:W3CDTF">2024-05-16T14:01:05Z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2024-05-07T00:00:00Z</vt:filetime>
  </property>
  <property fmtid="{D5CDD505-2E9C-101B-9397-08002B2CF9AE}" pid="5" name="Producer">
    <vt:lpwstr>Microsoft® PowerPoint® 2019</vt:lpwstr>
  </property>
</Properties>
</file>